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97" r:id="rId4"/>
    <p:sldId id="304" r:id="rId5"/>
    <p:sldId id="262" r:id="rId6"/>
    <p:sldId id="263" r:id="rId7"/>
    <p:sldId id="267" r:id="rId8"/>
    <p:sldId id="269" r:id="rId9"/>
    <p:sldId id="313" r:id="rId10"/>
    <p:sldId id="272" r:id="rId11"/>
    <p:sldId id="273" r:id="rId12"/>
    <p:sldId id="292" r:id="rId13"/>
    <p:sldId id="307" r:id="rId14"/>
    <p:sldId id="300" r:id="rId15"/>
    <p:sldId id="301" r:id="rId16"/>
    <p:sldId id="302" r:id="rId17"/>
    <p:sldId id="308" r:id="rId18"/>
    <p:sldId id="288" r:id="rId19"/>
    <p:sldId id="291" r:id="rId20"/>
    <p:sldId id="284" r:id="rId21"/>
    <p:sldId id="286" r:id="rId22"/>
    <p:sldId id="290" r:id="rId23"/>
    <p:sldId id="310" r:id="rId24"/>
    <p:sldId id="298" r:id="rId25"/>
    <p:sldId id="314" r:id="rId26"/>
    <p:sldId id="305" r:id="rId27"/>
    <p:sldId id="299" r:id="rId28"/>
    <p:sldId id="275" r:id="rId29"/>
    <p:sldId id="309" r:id="rId30"/>
    <p:sldId id="311" r:id="rId31"/>
    <p:sldId id="312" r:id="rId32"/>
    <p:sldId id="276" r:id="rId33"/>
    <p:sldId id="277" r:id="rId34"/>
    <p:sldId id="315" r:id="rId35"/>
    <p:sldId id="270" r:id="rId36"/>
    <p:sldId id="303" r:id="rId37"/>
    <p:sldId id="281" r:id="rId38"/>
    <p:sldId id="283" r:id="rId39"/>
    <p:sldId id="278" r:id="rId40"/>
    <p:sldId id="280" r:id="rId41"/>
    <p:sldId id="306" r:id="rId42"/>
    <p:sldId id="293" r:id="rId43"/>
    <p:sldId id="295" r:id="rId44"/>
    <p:sldId id="316" r:id="rId45"/>
    <p:sldId id="325" r:id="rId46"/>
    <p:sldId id="326" r:id="rId47"/>
    <p:sldId id="327" r:id="rId48"/>
    <p:sldId id="328" r:id="rId49"/>
    <p:sldId id="329" r:id="rId50"/>
    <p:sldId id="330" r:id="rId51"/>
    <p:sldId id="331" r:id="rId52"/>
    <p:sldId id="332" r:id="rId53"/>
    <p:sldId id="333" r:id="rId54"/>
    <p:sldId id="334" r:id="rId55"/>
    <p:sldId id="296"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72" y="-2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ransition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16.11.2017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0" y="0"/>
            <a:ext cx="9144000" cy="1138773"/>
          </a:xfrm>
          <a:prstGeom prst="rect">
            <a:avLst/>
          </a:prstGeom>
        </p:spPr>
        <p:txBody>
          <a:bodyPr wrap="square">
            <a:spAutoFit/>
          </a:bodyPr>
          <a:lstStyle/>
          <a:p>
            <a:pPr algn="ctr"/>
            <a:r>
              <a:rPr lang="ru-RU" sz="2000" dirty="0">
                <a:ln>
                  <a:solidFill>
                    <a:schemeClr val="tx2">
                      <a:lumMod val="75000"/>
                    </a:schemeClr>
                  </a:solidFill>
                </a:ln>
                <a:latin typeface="Constantia" pitchFamily="18" charset="0"/>
              </a:rPr>
              <a:t>БЕЛГОРОДСКИЙ ГОСУДАРСТВЕННЫЙ </a:t>
            </a:r>
            <a:r>
              <a:rPr lang="ru-RU" sz="2000" dirty="0" smtClean="0">
                <a:ln>
                  <a:solidFill>
                    <a:schemeClr val="tx2">
                      <a:lumMod val="75000"/>
                    </a:schemeClr>
                  </a:solidFill>
                </a:ln>
                <a:latin typeface="Constantia" pitchFamily="18" charset="0"/>
              </a:rPr>
              <a:t>АГРАРНЫЙ УНИВЕРСИТЕТ </a:t>
            </a:r>
          </a:p>
          <a:p>
            <a:pPr algn="ctr"/>
            <a:r>
              <a:rPr lang="ru-RU" sz="2400" dirty="0" smtClean="0">
                <a:ln>
                  <a:solidFill>
                    <a:schemeClr val="tx2">
                      <a:lumMod val="75000"/>
                    </a:schemeClr>
                  </a:solidFill>
                </a:ln>
                <a:latin typeface="Constantia" pitchFamily="18" charset="0"/>
              </a:rPr>
              <a:t>имени </a:t>
            </a:r>
            <a:r>
              <a:rPr lang="ru-RU" sz="2400" dirty="0">
                <a:ln>
                  <a:solidFill>
                    <a:schemeClr val="tx2">
                      <a:lumMod val="75000"/>
                    </a:schemeClr>
                  </a:solidFill>
                </a:ln>
                <a:latin typeface="Constantia" pitchFamily="18" charset="0"/>
              </a:rPr>
              <a:t>В.Я. Горина</a:t>
            </a:r>
            <a:br>
              <a:rPr lang="ru-RU" sz="2400" dirty="0">
                <a:ln>
                  <a:solidFill>
                    <a:schemeClr val="tx2">
                      <a:lumMod val="75000"/>
                    </a:schemeClr>
                  </a:solidFill>
                </a:ln>
                <a:latin typeface="Constantia" pitchFamily="18" charset="0"/>
              </a:rPr>
            </a:br>
            <a:r>
              <a:rPr lang="ru-RU" sz="2400" dirty="0">
                <a:ln>
                  <a:solidFill>
                    <a:schemeClr val="tx2">
                      <a:lumMod val="75000"/>
                    </a:schemeClr>
                  </a:solidFill>
                </a:ln>
                <a:latin typeface="Constantia" pitchFamily="18" charset="0"/>
              </a:rPr>
              <a:t>Управление библиотечно-информационных ресурсов</a:t>
            </a:r>
          </a:p>
        </p:txBody>
      </p:sp>
      <p:sp>
        <p:nvSpPr>
          <p:cNvPr id="3" name="Прямоугольник 2"/>
          <p:cNvSpPr/>
          <p:nvPr/>
        </p:nvSpPr>
        <p:spPr>
          <a:xfrm>
            <a:off x="3938589" y="6097077"/>
            <a:ext cx="1266822" cy="461665"/>
          </a:xfrm>
          <a:prstGeom prst="rect">
            <a:avLst/>
          </a:prstGeom>
        </p:spPr>
        <p:txBody>
          <a:bodyPr wrap="none">
            <a:spAutoFit/>
          </a:bodyPr>
          <a:lstStyle/>
          <a:p>
            <a:r>
              <a:rPr lang="ru-RU" sz="2400" dirty="0">
                <a:ln>
                  <a:solidFill>
                    <a:schemeClr val="tx2">
                      <a:lumMod val="75000"/>
                    </a:schemeClr>
                  </a:solidFill>
                </a:ln>
                <a:latin typeface="Constantia" pitchFamily="18" charset="0"/>
              </a:rPr>
              <a:t>2017 год</a:t>
            </a:r>
          </a:p>
        </p:txBody>
      </p:sp>
      <p:sp>
        <p:nvSpPr>
          <p:cNvPr id="5" name="Прямоугольник 4"/>
          <p:cNvSpPr/>
          <p:nvPr/>
        </p:nvSpPr>
        <p:spPr>
          <a:xfrm>
            <a:off x="1115616" y="2060848"/>
            <a:ext cx="6984776" cy="2400657"/>
          </a:xfrm>
          <a:prstGeom prst="rect">
            <a:avLst/>
          </a:prstGeom>
        </p:spPr>
        <p:txBody>
          <a:bodyPr wrap="square">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Неистребимая любовь </a:t>
            </a:r>
          </a:p>
          <a:p>
            <a:pPr algn="ctr"/>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к  русской земле</a:t>
            </a:r>
          </a:p>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Прямоугольник 5"/>
          <p:cNvSpPr/>
          <p:nvPr/>
        </p:nvSpPr>
        <p:spPr>
          <a:xfrm>
            <a:off x="2699792" y="4149080"/>
            <a:ext cx="396044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b="1" dirty="0" smtClean="0">
                <a:solidFill>
                  <a:schemeClr val="tx1"/>
                </a:solidFill>
                <a:latin typeface="Lucida Console" pitchFamily="49" charset="0"/>
              </a:rPr>
              <a:t> </a:t>
            </a:r>
            <a:r>
              <a:rPr lang="ru-RU" sz="2400" dirty="0" smtClean="0">
                <a:ln>
                  <a:solidFill>
                    <a:schemeClr val="tx2">
                      <a:lumMod val="75000"/>
                    </a:schemeClr>
                  </a:solidFill>
                </a:ln>
                <a:solidFill>
                  <a:schemeClr val="tx1"/>
                </a:solidFill>
                <a:latin typeface="Constantia" pitchFamily="18" charset="0"/>
              </a:rPr>
              <a:t>125 лет со </a:t>
            </a:r>
            <a:r>
              <a:rPr lang="ru-RU" sz="2400" dirty="0" smtClean="0">
                <a:ln>
                  <a:solidFill>
                    <a:schemeClr val="tx2">
                      <a:lumMod val="75000"/>
                    </a:schemeClr>
                  </a:solidFill>
                </a:ln>
                <a:solidFill>
                  <a:schemeClr val="tx1"/>
                </a:solidFill>
                <a:latin typeface="Constantia" pitchFamily="18" charset="0"/>
              </a:rPr>
              <a:t>дня </a:t>
            </a:r>
            <a:r>
              <a:rPr lang="ru-RU" sz="2400" dirty="0" smtClean="0">
                <a:ln>
                  <a:solidFill>
                    <a:schemeClr val="tx2">
                      <a:lumMod val="75000"/>
                    </a:schemeClr>
                  </a:solidFill>
                </a:ln>
                <a:solidFill>
                  <a:schemeClr val="tx1"/>
                </a:solidFill>
                <a:latin typeface="Constantia" pitchFamily="18" charset="0"/>
              </a:rPr>
              <a:t>рождения Константина Георгиевича Паустовского</a:t>
            </a:r>
          </a:p>
        </p:txBody>
      </p:sp>
    </p:spTree>
    <p:extLst>
      <p:ext uri="{BB962C8B-B14F-4D97-AF65-F5344CB8AC3E}">
        <p14:creationId xmlns:p14="http://schemas.microsoft.com/office/powerpoint/2010/main" xmlns="" val="976550397"/>
      </p:ext>
    </p:extLst>
  </p:cSld>
  <p:clrMapOvr>
    <a:masterClrMapping/>
  </p:clrMapOvr>
  <p:transition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951" b="11826"/>
          <a:stretch/>
        </p:blipFill>
        <p:spPr bwMode="auto">
          <a:xfrm>
            <a:off x="274192" y="1"/>
            <a:ext cx="4081784" cy="278946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40"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4311"/>
          <a:stretch/>
        </p:blipFill>
        <p:spPr bwMode="auto">
          <a:xfrm>
            <a:off x="323528" y="3068960"/>
            <a:ext cx="4104456" cy="26726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577821" y="2759627"/>
            <a:ext cx="3365024" cy="461665"/>
          </a:xfrm>
          <a:prstGeom prst="rect">
            <a:avLst/>
          </a:prstGeom>
        </p:spPr>
        <p:txBody>
          <a:bodyPr wrap="none">
            <a:spAutoFit/>
          </a:bodyPr>
          <a:lstStyle/>
          <a:p>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Киевский университет</a:t>
            </a:r>
          </a:p>
        </p:txBody>
      </p:sp>
      <p:sp>
        <p:nvSpPr>
          <p:cNvPr id="3" name="Прямоугольник 2"/>
          <p:cNvSpPr/>
          <p:nvPr/>
        </p:nvSpPr>
        <p:spPr>
          <a:xfrm>
            <a:off x="107504" y="5699275"/>
            <a:ext cx="4572000" cy="1200329"/>
          </a:xfrm>
          <a:prstGeom prst="rect">
            <a:avLst/>
          </a:prstGeom>
        </p:spPr>
        <p:txBody>
          <a:bodyPr>
            <a:spAutoFit/>
          </a:bodyPr>
          <a:lstStyle/>
          <a:p>
            <a:pPr algn="ctr"/>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Московский государственный университет имени </a:t>
            </a:r>
            <a:endParaRPr lang="ru-RU" sz="24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a:p>
            <a:pPr algn="ctr"/>
            <a:r>
              <a:rPr lang="ru-RU" sz="24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М.В</a:t>
            </a:r>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 Ломоносова </a:t>
            </a:r>
          </a:p>
        </p:txBody>
      </p:sp>
      <p:sp>
        <p:nvSpPr>
          <p:cNvPr id="4" name="Прямоугольник 3"/>
          <p:cNvSpPr/>
          <p:nvPr/>
        </p:nvSpPr>
        <p:spPr>
          <a:xfrm>
            <a:off x="4595961" y="1124744"/>
            <a:ext cx="4464496" cy="4893647"/>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В 1911 </a:t>
            </a:r>
            <a:r>
              <a:rPr lang="ru-RU" sz="2400" dirty="0" smtClean="0">
                <a:ln>
                  <a:solidFill>
                    <a:schemeClr val="tx2">
                      <a:lumMod val="75000"/>
                    </a:schemeClr>
                  </a:solidFill>
                </a:ln>
                <a:latin typeface="Constantia" pitchFamily="18" charset="0"/>
              </a:rPr>
              <a:t>году </a:t>
            </a:r>
            <a:r>
              <a:rPr lang="ru-RU" sz="2400" dirty="0">
                <a:ln>
                  <a:solidFill>
                    <a:schemeClr val="tx2">
                      <a:lumMod val="75000"/>
                    </a:schemeClr>
                  </a:solidFill>
                </a:ln>
                <a:latin typeface="Constantia" pitchFamily="18" charset="0"/>
              </a:rPr>
              <a:t>Паустовский стал студентом историко-филологического факультета Киевского университета. В </a:t>
            </a:r>
            <a:r>
              <a:rPr lang="ru-RU" sz="2400" dirty="0" smtClean="0">
                <a:ln>
                  <a:solidFill>
                    <a:schemeClr val="tx2">
                      <a:lumMod val="75000"/>
                    </a:schemeClr>
                  </a:solidFill>
                </a:ln>
                <a:latin typeface="Constantia" pitchFamily="18" charset="0"/>
              </a:rPr>
              <a:t>1913 году </a:t>
            </a:r>
            <a:r>
              <a:rPr lang="ru-RU" sz="2400" dirty="0">
                <a:ln>
                  <a:solidFill>
                    <a:schemeClr val="tx2">
                      <a:lumMod val="75000"/>
                    </a:schemeClr>
                  </a:solidFill>
                </a:ln>
                <a:latin typeface="Constantia" pitchFamily="18" charset="0"/>
              </a:rPr>
              <a:t>перевелся в Московский университет, только в этот раз на юридический факультет. Но из-за Первой мировой войны прервал </a:t>
            </a:r>
            <a:r>
              <a:rPr lang="ru-RU" sz="2400" dirty="0" smtClean="0">
                <a:ln>
                  <a:solidFill>
                    <a:schemeClr val="tx2">
                      <a:lumMod val="75000"/>
                    </a:schemeClr>
                  </a:solidFill>
                </a:ln>
                <a:latin typeface="Constantia" pitchFamily="18" charset="0"/>
              </a:rPr>
              <a:t>учёбу. Потому </a:t>
            </a:r>
            <a:r>
              <a:rPr lang="ru-RU" sz="2400" dirty="0">
                <a:ln>
                  <a:solidFill>
                    <a:schemeClr val="tx2">
                      <a:lumMod val="75000"/>
                    </a:schemeClr>
                  </a:solidFill>
                </a:ln>
                <a:latin typeface="Constantia" pitchFamily="18" charset="0"/>
              </a:rPr>
              <a:t>как был младшим сыном в семье, в армию его не </a:t>
            </a:r>
            <a:r>
              <a:rPr lang="ru-RU" sz="2400" dirty="0" smtClean="0">
                <a:ln>
                  <a:solidFill>
                    <a:schemeClr val="tx2">
                      <a:lumMod val="75000"/>
                    </a:schemeClr>
                  </a:solidFill>
                </a:ln>
                <a:latin typeface="Constantia" pitchFamily="18" charset="0"/>
              </a:rPr>
              <a:t>призвали и он устроился на работу</a:t>
            </a:r>
            <a:endParaRPr lang="ru-RU" sz="2400" dirty="0">
              <a:ln>
                <a:solidFill>
                  <a:schemeClr val="tx2">
                    <a:lumMod val="75000"/>
                  </a:schemeClr>
                </a:solidFill>
              </a:ln>
              <a:solidFill>
                <a:srgbClr val="FF0000"/>
              </a:solidFill>
              <a:latin typeface="Constantia" pitchFamily="18" charset="0"/>
            </a:endParaRPr>
          </a:p>
        </p:txBody>
      </p:sp>
    </p:spTree>
    <p:extLst>
      <p:ext uri="{BB962C8B-B14F-4D97-AF65-F5344CB8AC3E}">
        <p14:creationId xmlns:p14="http://schemas.microsoft.com/office/powerpoint/2010/main" xmlns="" val="4217584027"/>
      </p:ext>
    </p:extLst>
  </p:cSld>
  <p:clrMapOvr>
    <a:masterClrMapping/>
  </p:clrMapOvr>
  <p:transition advTm="1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908719"/>
            <a:ext cx="4572000" cy="4893647"/>
          </a:xfrm>
          <a:prstGeom prst="rect">
            <a:avLst/>
          </a:prstGeom>
        </p:spPr>
        <p:txBody>
          <a:bodyPr>
            <a:spAutoFit/>
          </a:bodyPr>
          <a:lstStyle/>
          <a:p>
            <a:pPr algn="ctr"/>
            <a:r>
              <a:rPr lang="ru-RU" dirty="0"/>
              <a:t> </a:t>
            </a:r>
            <a:r>
              <a:rPr lang="ru-RU" sz="2400" dirty="0">
                <a:ln>
                  <a:solidFill>
                    <a:schemeClr val="tx2">
                      <a:lumMod val="75000"/>
                    </a:schemeClr>
                  </a:solidFill>
                </a:ln>
                <a:latin typeface="Constantia" pitchFamily="18" charset="0"/>
              </a:rPr>
              <a:t>Во время войны Паустовский сменил много мест работы: Брянский металлургический завод в Екатеринославе, Новороссийский металлургический заводе в Юзовке, рыбачья артель на Азовском море и много других. Также работал кондуктором и санитаром на тыловых и полевых поездах. В годы войны он пишет свои первую повесть «Романтики</a:t>
            </a:r>
            <a:r>
              <a:rPr lang="ru-RU" sz="2400" dirty="0" smtClean="0">
                <a:ln>
                  <a:solidFill>
                    <a:schemeClr val="tx2">
                      <a:lumMod val="75000"/>
                    </a:schemeClr>
                  </a:solidFill>
                </a:ln>
                <a:latin typeface="Constantia" pitchFamily="18" charset="0"/>
              </a:rPr>
              <a:t>» </a:t>
            </a:r>
            <a:endParaRPr lang="ru-RU" sz="2400" dirty="0">
              <a:ln>
                <a:solidFill>
                  <a:schemeClr val="tx2">
                    <a:lumMod val="75000"/>
                  </a:schemeClr>
                </a:solidFill>
              </a:ln>
              <a:latin typeface="Constant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497"/>
            <a:ext cx="4248472" cy="327248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053"/>
          <a:stretch/>
        </p:blipFill>
        <p:spPr bwMode="auto">
          <a:xfrm>
            <a:off x="936358" y="3284983"/>
            <a:ext cx="2375756" cy="348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00270627"/>
      </p:ext>
    </p:extLst>
  </p:cSld>
  <p:clrMapOvr>
    <a:masterClrMapping/>
  </p:clrMapOvr>
  <p:transition advTm="1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38414" y="764704"/>
            <a:ext cx="4572000" cy="5632311"/>
          </a:xfrm>
          <a:prstGeom prst="rect">
            <a:avLst/>
          </a:prstGeom>
        </p:spPr>
        <p:txBody>
          <a:bodyPr>
            <a:spAutoFit/>
          </a:bodyPr>
          <a:lstStyle/>
          <a:p>
            <a:pPr algn="ctr"/>
            <a:r>
              <a:rPr lang="ru-RU" sz="2400" dirty="0" smtClean="0">
                <a:ln>
                  <a:solidFill>
                    <a:schemeClr val="tx2">
                      <a:lumMod val="75000"/>
                    </a:schemeClr>
                  </a:solidFill>
                </a:ln>
                <a:latin typeface="Constantia" pitchFamily="18" charset="0"/>
              </a:rPr>
              <a:t>Осенью </a:t>
            </a:r>
            <a:r>
              <a:rPr lang="ru-RU" sz="2400" dirty="0">
                <a:ln>
                  <a:solidFill>
                    <a:schemeClr val="tx2">
                      <a:lumMod val="75000"/>
                    </a:schemeClr>
                  </a:solidFill>
                </a:ln>
                <a:latin typeface="Constantia" pitchFamily="18" charset="0"/>
              </a:rPr>
              <a:t>1914 года в Москве начали формировать несколько тыловых санитарных поездов. Константин Паустовский стал работать санитаром на одном из таких поездов, развозя раненых из Москвы по глубоким тыловым городам. Тогда, по признанию Паустовского, он навсегда полюбил среднюю полосу России с ее городами и </a:t>
            </a:r>
            <a:r>
              <a:rPr lang="ru-RU" sz="2400" dirty="0" smtClean="0">
                <a:ln>
                  <a:solidFill>
                    <a:schemeClr val="tx2">
                      <a:lumMod val="75000"/>
                    </a:schemeClr>
                  </a:solidFill>
                </a:ln>
                <a:latin typeface="Constantia" pitchFamily="18" charset="0"/>
              </a:rPr>
              <a:t>деревнями.</a:t>
            </a:r>
          </a:p>
          <a:p>
            <a:pPr algn="ctr"/>
            <a:r>
              <a:rPr lang="ru-RU" sz="2400" dirty="0">
                <a:ln>
                  <a:solidFill>
                    <a:schemeClr val="tx2">
                      <a:lumMod val="75000"/>
                    </a:schemeClr>
                  </a:solidFill>
                </a:ln>
                <a:latin typeface="Constantia" pitchFamily="18" charset="0"/>
              </a:rPr>
              <a:t>В один день на разных фронтах погибли два его брата</a:t>
            </a:r>
          </a:p>
        </p:txBody>
      </p:sp>
      <p:pic>
        <p:nvPicPr>
          <p:cNvPr id="34818" name="Picture 2" descr="https://lh4.ggpht.com/Osz31uD1MkFW1Ulp9nvKuLGpjNVGWlR7EUuoupBA5mxyV7wKUTwtClfFhIVZ"/>
          <p:cNvPicPr>
            <a:picLocks noChangeAspect="1" noChangeArrowheads="1"/>
          </p:cNvPicPr>
          <p:nvPr/>
        </p:nvPicPr>
        <p:blipFill>
          <a:blip r:embed="rId2" cstate="print"/>
          <a:srcRect l="31966" t="8859" r="22117" b="11407"/>
          <a:stretch>
            <a:fillRect/>
          </a:stretch>
        </p:blipFill>
        <p:spPr bwMode="auto">
          <a:xfrm flipH="1">
            <a:off x="251520" y="404664"/>
            <a:ext cx="3672408" cy="6048672"/>
          </a:xfrm>
          <a:prstGeom prst="rect">
            <a:avLst/>
          </a:prstGeom>
          <a:ln>
            <a:noFill/>
          </a:ln>
          <a:effectLst>
            <a:softEdge rad="112500"/>
          </a:effectLst>
        </p:spPr>
      </p:pic>
    </p:spTree>
    <p:extLst>
      <p:ext uri="{BB962C8B-B14F-4D97-AF65-F5344CB8AC3E}">
        <p14:creationId xmlns:p14="http://schemas.microsoft.com/office/powerpoint/2010/main" xmlns="" val="756298010"/>
      </p:ext>
    </p:extLst>
  </p:cSld>
  <p:clrMapOvr>
    <a:masterClrMapping/>
  </p:clrMapOvr>
  <p:transition advTm="1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500"/>
            <a:ext cx="9144000" cy="6867500"/>
          </a:xfrm>
          <a:prstGeom prst="rect">
            <a:avLst/>
          </a:prstGeom>
          <a:noFill/>
          <a:ln>
            <a:noFill/>
          </a:ln>
          <a:effectLst>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287524" y="476672"/>
            <a:ext cx="8568952" cy="216982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Семейная жизнь </a:t>
            </a:r>
            <a:r>
              <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Константина Паустовского</a:t>
            </a:r>
          </a:p>
        </p:txBody>
      </p:sp>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15816" y="2646497"/>
            <a:ext cx="3009131" cy="381642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85647401"/>
      </p:ext>
    </p:extLst>
  </p:cSld>
  <p:clrMapOvr>
    <a:masterClrMapping/>
  </p:clrMapOvr>
  <p:transition advTm="1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968" y="141412"/>
            <a:ext cx="2840285" cy="27363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
        <p:nvSpPr>
          <p:cNvPr id="2" name="Прямоугольник 1"/>
          <p:cNvSpPr/>
          <p:nvPr/>
        </p:nvSpPr>
        <p:spPr>
          <a:xfrm>
            <a:off x="3925416" y="350604"/>
            <a:ext cx="4896544" cy="6555641"/>
          </a:xfrm>
          <a:prstGeom prst="rect">
            <a:avLst/>
          </a:prstGeom>
        </p:spPr>
        <p:txBody>
          <a:bodyPr wrap="square">
            <a:spAutoFit/>
          </a:bodyPr>
          <a:lstStyle/>
          <a:p>
            <a:pPr algn="ctr"/>
            <a:r>
              <a:rPr lang="ru-RU" sz="2400" dirty="0" smtClean="0">
                <a:ln>
                  <a:solidFill>
                    <a:schemeClr val="tx2">
                      <a:lumMod val="75000"/>
                    </a:schemeClr>
                  </a:solidFill>
                </a:ln>
                <a:latin typeface="Constantia" pitchFamily="18" charset="0"/>
              </a:rPr>
              <a:t>Со </a:t>
            </a:r>
            <a:r>
              <a:rPr lang="ru-RU" sz="2400" dirty="0">
                <a:ln>
                  <a:solidFill>
                    <a:schemeClr val="tx2">
                      <a:lumMod val="75000"/>
                    </a:schemeClr>
                  </a:solidFill>
                </a:ln>
                <a:latin typeface="Constantia" pitchFamily="18" charset="0"/>
              </a:rPr>
              <a:t>своей будущей женой Паустовский встретился, отправившись санитаром на фронт (Первая мировая война), где Екатерина Загорская была медсестрой. Паустовский и Загорская венчались летом 1916 года, в родной для Екатерины Подлесной Слободе в Рязанской </a:t>
            </a:r>
            <a:r>
              <a:rPr lang="ru-RU" sz="2400" dirty="0" smtClean="0">
                <a:ln>
                  <a:solidFill>
                    <a:schemeClr val="tx2">
                      <a:lumMod val="75000"/>
                    </a:schemeClr>
                  </a:solidFill>
                </a:ln>
                <a:latin typeface="Constantia" pitchFamily="18" charset="0"/>
              </a:rPr>
              <a:t>губернии. </a:t>
            </a:r>
            <a:r>
              <a:rPr lang="ru-RU" sz="2400" dirty="0">
                <a:ln>
                  <a:solidFill>
                    <a:schemeClr val="tx2">
                      <a:lumMod val="75000"/>
                    </a:schemeClr>
                  </a:solidFill>
                </a:ln>
                <a:latin typeface="Constantia" pitchFamily="18" charset="0"/>
              </a:rPr>
              <a:t>Именно в этой церкви служил священником её отец. В августе 1925 года в Рязани у Паустовских родился сын Вадим. </a:t>
            </a:r>
            <a:r>
              <a:rPr lang="ru-RU" sz="2400" dirty="0" smtClean="0">
                <a:ln>
                  <a:solidFill>
                    <a:schemeClr val="tx2">
                      <a:lumMod val="75000"/>
                    </a:schemeClr>
                  </a:solidFill>
                </a:ln>
                <a:latin typeface="Constantia" pitchFamily="18" charset="0"/>
              </a:rPr>
              <a:t>Спустя 11 лет Екатерина </a:t>
            </a:r>
            <a:r>
              <a:rPr lang="ru-RU" sz="2400" dirty="0">
                <a:ln>
                  <a:solidFill>
                    <a:schemeClr val="tx2">
                      <a:lumMod val="75000"/>
                    </a:schemeClr>
                  </a:solidFill>
                </a:ln>
                <a:latin typeface="Constantia" pitchFamily="18" charset="0"/>
              </a:rPr>
              <a:t>Загорская и Константин Паустовский </a:t>
            </a:r>
            <a:r>
              <a:rPr lang="ru-RU" sz="2400" dirty="0" smtClean="0">
                <a:ln>
                  <a:solidFill>
                    <a:schemeClr val="tx2">
                      <a:lumMod val="75000"/>
                    </a:schemeClr>
                  </a:solidFill>
                </a:ln>
                <a:latin typeface="Constantia" pitchFamily="18" charset="0"/>
              </a:rPr>
              <a:t>расстались</a:t>
            </a:r>
            <a:endParaRPr lang="ru-RU" sz="2400" dirty="0">
              <a:ln>
                <a:solidFill>
                  <a:schemeClr val="tx2">
                    <a:lumMod val="75000"/>
                  </a:schemeClr>
                </a:solidFill>
              </a:ln>
              <a:latin typeface="Constantia" pitchFamily="18" charset="0"/>
            </a:endParaRPr>
          </a:p>
          <a:p>
            <a:endParaRPr lang="ru-RU" dirty="0"/>
          </a:p>
          <a:p>
            <a:endParaRPr lang="ru-RU"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6277" y="3708713"/>
            <a:ext cx="2304256" cy="27358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427595" y="2877716"/>
            <a:ext cx="4572000" cy="830997"/>
          </a:xfrm>
          <a:prstGeom prst="rect">
            <a:avLst/>
          </a:prstGeom>
        </p:spPr>
        <p:txBody>
          <a:bodyPr>
            <a:spAutoFit/>
          </a:bodyPr>
          <a:lstStyle/>
          <a:p>
            <a:pPr algn="ctr"/>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Первая жена - Екатерина Степановна Загорская</a:t>
            </a:r>
          </a:p>
        </p:txBody>
      </p:sp>
      <p:sp>
        <p:nvSpPr>
          <p:cNvPr id="4" name="Прямоугольник 3"/>
          <p:cNvSpPr/>
          <p:nvPr/>
        </p:nvSpPr>
        <p:spPr>
          <a:xfrm>
            <a:off x="179512" y="6444580"/>
            <a:ext cx="3249608" cy="461665"/>
          </a:xfrm>
          <a:prstGeom prst="rect">
            <a:avLst/>
          </a:prstGeom>
        </p:spPr>
        <p:txBody>
          <a:bodyPr wrap="none">
            <a:spAutoFit/>
          </a:bodyPr>
          <a:lstStyle/>
          <a:p>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Старший сын - Вадим </a:t>
            </a:r>
          </a:p>
        </p:txBody>
      </p:sp>
    </p:spTree>
    <p:extLst>
      <p:ext uri="{BB962C8B-B14F-4D97-AF65-F5344CB8AC3E}">
        <p14:creationId xmlns:p14="http://schemas.microsoft.com/office/powerpoint/2010/main" xmlns="" val="2804396264"/>
      </p:ext>
    </p:extLst>
  </p:cSld>
  <p:clrMapOvr>
    <a:masterClrMapping/>
  </p:clrMapOvr>
  <p:transition advTm="1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79795" y="1052736"/>
            <a:ext cx="4572000" cy="5170646"/>
          </a:xfrm>
          <a:prstGeom prst="rect">
            <a:avLst/>
          </a:prstGeom>
        </p:spPr>
        <p:txBody>
          <a:bodyPr>
            <a:spAutoFit/>
          </a:bodyPr>
          <a:lstStyle/>
          <a:p>
            <a:pPr algn="ctr"/>
            <a:r>
              <a:rPr lang="ru-RU" sz="2400" dirty="0">
                <a:ln>
                  <a:solidFill>
                    <a:schemeClr val="tx2">
                      <a:lumMod val="75000"/>
                    </a:schemeClr>
                  </a:solidFill>
                </a:ln>
                <a:latin typeface="Constantia" pitchFamily="18" charset="0"/>
              </a:rPr>
              <a:t>Валерия </a:t>
            </a:r>
            <a:r>
              <a:rPr lang="ru-RU" sz="2400" dirty="0" smtClean="0">
                <a:ln>
                  <a:solidFill>
                    <a:schemeClr val="tx2">
                      <a:lumMod val="75000"/>
                    </a:schemeClr>
                  </a:solidFill>
                </a:ln>
                <a:latin typeface="Constantia" pitchFamily="18" charset="0"/>
              </a:rPr>
              <a:t>Владимировна Валишевская-Навашина - </a:t>
            </a:r>
            <a:r>
              <a:rPr lang="ru-RU" sz="2400" dirty="0">
                <a:ln>
                  <a:solidFill>
                    <a:schemeClr val="tx2">
                      <a:lumMod val="75000"/>
                    </a:schemeClr>
                  </a:solidFill>
                </a:ln>
                <a:latin typeface="Constantia" pitchFamily="18" charset="0"/>
              </a:rPr>
              <a:t>сестра известного в 20-е годы польского художника Зигмунта (Сигизмунда) </a:t>
            </a:r>
            <a:r>
              <a:rPr lang="ru-RU" sz="2400" dirty="0" smtClean="0">
                <a:ln>
                  <a:solidFill>
                    <a:schemeClr val="tx2">
                      <a:lumMod val="75000"/>
                    </a:schemeClr>
                  </a:solidFill>
                </a:ln>
                <a:latin typeface="Constantia" pitchFamily="18" charset="0"/>
              </a:rPr>
              <a:t>Валишевского. </a:t>
            </a:r>
            <a:r>
              <a:rPr lang="ru-RU" sz="2400" dirty="0">
                <a:ln>
                  <a:solidFill>
                    <a:schemeClr val="tx2">
                      <a:lumMod val="75000"/>
                    </a:schemeClr>
                  </a:solidFill>
                </a:ln>
                <a:latin typeface="Constantia" pitchFamily="18" charset="0"/>
              </a:rPr>
              <a:t>Валерия становится вдохновительницей многих произведений </a:t>
            </a:r>
            <a:r>
              <a:rPr lang="ru-RU" sz="2400" dirty="0" smtClean="0">
                <a:ln>
                  <a:solidFill>
                    <a:schemeClr val="tx2">
                      <a:lumMod val="75000"/>
                    </a:schemeClr>
                  </a:solidFill>
                </a:ln>
                <a:latin typeface="Constantia" pitchFamily="18" charset="0"/>
              </a:rPr>
              <a:t>Костантина Георгиевича Паустовского - </a:t>
            </a:r>
            <a:r>
              <a:rPr lang="ru-RU" sz="2400" dirty="0">
                <a:ln>
                  <a:solidFill>
                    <a:schemeClr val="tx2">
                      <a:lumMod val="75000"/>
                    </a:schemeClr>
                  </a:solidFill>
                </a:ln>
                <a:latin typeface="Constantia" pitchFamily="18" charset="0"/>
              </a:rPr>
              <a:t>например, «Мещёрская сторона», «Бросок на юг» (здесь Валишевская явилась прообразом Марии</a:t>
            </a:r>
            <a:r>
              <a:rPr lang="ru-RU" sz="2400" dirty="0" smtClean="0">
                <a:ln>
                  <a:solidFill>
                    <a:schemeClr val="tx2">
                      <a:lumMod val="75000"/>
                    </a:schemeClr>
                  </a:solidFill>
                </a:ln>
                <a:latin typeface="Constantia" pitchFamily="18" charset="0"/>
              </a:rPr>
              <a:t>)</a:t>
            </a:r>
            <a:endParaRPr lang="ru-RU" sz="2400" dirty="0">
              <a:ln>
                <a:solidFill>
                  <a:schemeClr val="tx2">
                    <a:lumMod val="75000"/>
                  </a:schemeClr>
                </a:solidFill>
              </a:ln>
              <a:latin typeface="Constantia" pitchFamily="18" charset="0"/>
            </a:endParaRPr>
          </a:p>
          <a:p>
            <a:endParaRPr lang="ru-RU" dirty="0"/>
          </a:p>
        </p:txBody>
      </p:sp>
      <p:pic>
        <p:nvPicPr>
          <p:cNvPr id="1126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1625" b="28988"/>
          <a:stretch/>
        </p:blipFill>
        <p:spPr bwMode="auto">
          <a:xfrm>
            <a:off x="395536" y="188640"/>
            <a:ext cx="3453037" cy="295232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8" name="Picture 4" descr="C:\Users\trufanova_in\Desktop\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529" y="3888456"/>
            <a:ext cx="3561049" cy="292491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37627" y="3030051"/>
            <a:ext cx="4572000" cy="830997"/>
          </a:xfrm>
          <a:prstGeom prst="rect">
            <a:avLst/>
          </a:prstGeom>
        </p:spPr>
        <p:txBody>
          <a:bodyPr>
            <a:spAutoFit/>
          </a:bodyPr>
          <a:lstStyle/>
          <a:p>
            <a:pPr algn="ctr"/>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Вторая жена -Валерия </a:t>
            </a:r>
            <a:r>
              <a:rPr lang="ru-RU" sz="24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Владимировна Валишевская</a:t>
            </a:r>
            <a:endPar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3425348009"/>
      </p:ext>
    </p:extLst>
  </p:cSld>
  <p:clrMapOvr>
    <a:masterClrMapping/>
  </p:clrMapOvr>
  <p:transition advTm="1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980728"/>
            <a:ext cx="4211960" cy="5170646"/>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Татьяна Алексеевна </a:t>
            </a:r>
            <a:r>
              <a:rPr lang="ru-RU" sz="2400" dirty="0" smtClean="0">
                <a:ln>
                  <a:solidFill>
                    <a:schemeClr val="tx2">
                      <a:lumMod val="75000"/>
                    </a:schemeClr>
                  </a:solidFill>
                </a:ln>
                <a:latin typeface="Constantia" pitchFamily="18" charset="0"/>
              </a:rPr>
              <a:t>Евтеева-Арбузова была </a:t>
            </a:r>
            <a:r>
              <a:rPr lang="ru-RU" sz="2400" dirty="0">
                <a:ln>
                  <a:solidFill>
                    <a:schemeClr val="tx2">
                      <a:lumMod val="75000"/>
                    </a:schemeClr>
                  </a:solidFill>
                </a:ln>
                <a:latin typeface="Constantia" pitchFamily="18" charset="0"/>
              </a:rPr>
              <a:t>актрисой театра им. Мейерхольда. Они встретились, когда Татьяна Евтеева была женой модного драматурга Алексея </a:t>
            </a:r>
            <a:r>
              <a:rPr lang="ru-RU" sz="2400" dirty="0" smtClean="0">
                <a:ln>
                  <a:solidFill>
                    <a:schemeClr val="tx2">
                      <a:lumMod val="75000"/>
                    </a:schemeClr>
                  </a:solidFill>
                </a:ln>
                <a:latin typeface="Constantia" pitchFamily="18" charset="0"/>
              </a:rPr>
              <a:t>Арбузова. В 1950 году вышла </a:t>
            </a:r>
            <a:r>
              <a:rPr lang="ru-RU" sz="2400" dirty="0">
                <a:ln>
                  <a:solidFill>
                    <a:schemeClr val="tx2">
                      <a:lumMod val="75000"/>
                    </a:schemeClr>
                  </a:solidFill>
                </a:ln>
                <a:latin typeface="Constantia" pitchFamily="18" charset="0"/>
              </a:rPr>
              <a:t>замуж за </a:t>
            </a:r>
            <a:r>
              <a:rPr lang="ru-RU" sz="2400" dirty="0" smtClean="0">
                <a:ln>
                  <a:solidFill>
                    <a:schemeClr val="tx2">
                      <a:lumMod val="75000"/>
                    </a:schemeClr>
                  </a:solidFill>
                </a:ln>
                <a:latin typeface="Constantia" pitchFamily="18" charset="0"/>
              </a:rPr>
              <a:t>Константина Георгиевича Паустовского. </a:t>
            </a:r>
            <a:r>
              <a:rPr lang="ru-RU" sz="2400" dirty="0">
                <a:ln>
                  <a:solidFill>
                    <a:schemeClr val="tx2">
                      <a:lumMod val="75000"/>
                    </a:schemeClr>
                  </a:solidFill>
                </a:ln>
                <a:latin typeface="Constantia" pitchFamily="18" charset="0"/>
              </a:rPr>
              <a:t>В этом же году у них родился сын Алексей Константинович Паустовский</a:t>
            </a:r>
          </a:p>
          <a:p>
            <a:endParaRPr lang="ru-RU" dirty="0"/>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2912" y="0"/>
            <a:ext cx="2421632" cy="302433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864" r="8510"/>
          <a:stretch/>
        </p:blipFill>
        <p:spPr bwMode="auto">
          <a:xfrm>
            <a:off x="184845" y="3717032"/>
            <a:ext cx="4067944" cy="314096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18256" y="2974132"/>
            <a:ext cx="4283968" cy="830997"/>
          </a:xfrm>
          <a:prstGeom prst="rect">
            <a:avLst/>
          </a:prstGeom>
        </p:spPr>
        <p:txBody>
          <a:bodyPr wrap="square">
            <a:spAutoFit/>
          </a:bodyPr>
          <a:lstStyle/>
          <a:p>
            <a:pPr algn="ctr"/>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Третья жена - Татьяна Алексеевна Евтеева-Арбузова  </a:t>
            </a:r>
          </a:p>
        </p:txBody>
      </p:sp>
    </p:spTree>
    <p:extLst>
      <p:ext uri="{BB962C8B-B14F-4D97-AF65-F5344CB8AC3E}">
        <p14:creationId xmlns:p14="http://schemas.microsoft.com/office/powerpoint/2010/main" xmlns="" val="2570544674"/>
      </p:ext>
    </p:extLst>
  </p:cSld>
  <p:clrMapOvr>
    <a:masterClrMapping/>
  </p:clrMapOvr>
  <p:transition advTm="1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1"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1" y="0"/>
            <a:ext cx="9144000" cy="68580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467544" y="1916832"/>
            <a:ext cx="8081475" cy="24468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Творческий путь </a:t>
            </a:r>
            <a:r>
              <a:rPr lang="ru-RU"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Константина </a:t>
            </a:r>
            <a:r>
              <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Паустовского</a:t>
            </a:r>
          </a:p>
          <a:p>
            <a:pPr algn="ct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9686332"/>
      </p:ext>
    </p:extLst>
  </p:cSld>
  <p:clrMapOvr>
    <a:masterClrMapping/>
  </p:clrMapOvr>
  <p:transition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1834"/>
            <a:ext cx="9144000" cy="6879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45" t="22632" r="3026" b="2222"/>
          <a:stretch/>
        </p:blipFill>
        <p:spPr bwMode="auto">
          <a:xfrm>
            <a:off x="231790" y="188640"/>
            <a:ext cx="8496944" cy="5153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539551" y="5331206"/>
            <a:ext cx="8136905" cy="1569660"/>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В Гражданскую войну Паустовский воевал в Красной армии. Во время Великой Отечественной войны был военным корреспондентом на Южном </a:t>
            </a:r>
            <a:r>
              <a:rPr lang="ru-RU" sz="2400" dirty="0" smtClean="0">
                <a:ln>
                  <a:solidFill>
                    <a:schemeClr val="tx2">
                      <a:lumMod val="75000"/>
                    </a:schemeClr>
                  </a:solidFill>
                </a:ln>
                <a:latin typeface="Constantia" pitchFamily="18" charset="0"/>
              </a:rPr>
              <a:t>фронте и писал рассказы</a:t>
            </a:r>
            <a:endParaRPr lang="ru-RU" sz="2400" dirty="0">
              <a:ln>
                <a:solidFill>
                  <a:schemeClr val="tx2">
                    <a:lumMod val="75000"/>
                  </a:schemeClr>
                </a:solidFill>
              </a:ln>
              <a:latin typeface="Constantia" pitchFamily="18" charset="0"/>
            </a:endParaRPr>
          </a:p>
        </p:txBody>
      </p:sp>
    </p:spTree>
    <p:extLst>
      <p:ext uri="{BB962C8B-B14F-4D97-AF65-F5344CB8AC3E}">
        <p14:creationId xmlns:p14="http://schemas.microsoft.com/office/powerpoint/2010/main" xmlns="" val="1152416432"/>
      </p:ext>
    </p:extLst>
  </p:cSld>
  <p:clrMapOvr>
    <a:masterClrMapping/>
  </p:clrMapOvr>
  <p:transition advTm="1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3327668"/>
            <a:ext cx="4572000" cy="2677656"/>
          </a:xfrm>
          <a:prstGeom prst="rect">
            <a:avLst/>
          </a:prstGeom>
        </p:spPr>
        <p:txBody>
          <a:bodyPr>
            <a:spAutoFit/>
          </a:bodyPr>
          <a:lstStyle/>
          <a:p>
            <a:pPr algn="ctr"/>
            <a:r>
              <a:rPr lang="ru-RU" sz="2400" dirty="0" smtClean="0">
                <a:ln>
                  <a:solidFill>
                    <a:schemeClr val="tx2">
                      <a:lumMod val="75000"/>
                    </a:schemeClr>
                  </a:solidFill>
                </a:ln>
                <a:latin typeface="Constantia" pitchFamily="18" charset="0"/>
              </a:rPr>
              <a:t>Первой </a:t>
            </a:r>
            <a:r>
              <a:rPr lang="ru-RU" sz="2400" dirty="0">
                <a:ln>
                  <a:solidFill>
                    <a:schemeClr val="tx2">
                      <a:lumMod val="75000"/>
                    </a:schemeClr>
                  </a:solidFill>
                </a:ln>
                <a:latin typeface="Constantia" pitchFamily="18" charset="0"/>
              </a:rPr>
              <a:t>серьёзной его книгой был сборник рассказов "Встречные корабли", вышедший в 1928 </a:t>
            </a:r>
            <a:r>
              <a:rPr lang="ru-RU" sz="2400" dirty="0" smtClean="0">
                <a:ln>
                  <a:solidFill>
                    <a:schemeClr val="tx2">
                      <a:lumMod val="75000"/>
                    </a:schemeClr>
                  </a:solidFill>
                </a:ln>
                <a:latin typeface="Constantia" pitchFamily="18" charset="0"/>
              </a:rPr>
              <a:t>году. В том же году Константином Георгиевичем был написан роман «Блистающие облака» </a:t>
            </a:r>
            <a:endParaRPr lang="ru-RU" sz="2400" dirty="0">
              <a:ln>
                <a:solidFill>
                  <a:schemeClr val="tx2">
                    <a:lumMod val="75000"/>
                  </a:schemeClr>
                </a:solidFill>
              </a:ln>
              <a:latin typeface="Constantia" pitchFamily="18" charset="0"/>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115" t="3559" r="3981" b="4358"/>
          <a:stretch/>
        </p:blipFill>
        <p:spPr bwMode="auto">
          <a:xfrm>
            <a:off x="395536" y="476672"/>
            <a:ext cx="3372916" cy="5509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3750" t="19444" r="5139" b="8889"/>
          <a:stretch/>
        </p:blipFill>
        <p:spPr bwMode="auto">
          <a:xfrm>
            <a:off x="5222391" y="188640"/>
            <a:ext cx="2407122" cy="301178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16750090"/>
      </p:ext>
    </p:extLst>
  </p:cSld>
  <p:clrMapOvr>
    <a:masterClrMapping/>
  </p:clrMapOvr>
  <p:transition advTm="1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5816" y="27866"/>
            <a:ext cx="3168352" cy="382893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827583" y="3717032"/>
            <a:ext cx="8192147" cy="3323987"/>
          </a:xfrm>
          <a:prstGeom prst="rect">
            <a:avLst/>
          </a:prstGeom>
        </p:spPr>
        <p:txBody>
          <a:bodyPr wrap="square">
            <a:spAutoFit/>
          </a:bodyPr>
          <a:lstStyle/>
          <a:p>
            <a:pPr algn="ctr"/>
            <a:r>
              <a:rPr lang="ru-RU" sz="3800" dirty="0">
                <a:ln>
                  <a:solidFill>
                    <a:schemeClr val="tx2">
                      <a:lumMod val="75000"/>
                    </a:schemeClr>
                  </a:solidFill>
                </a:ln>
                <a:solidFill>
                  <a:schemeClr val="dk1"/>
                </a:solidFill>
                <a:latin typeface="Constantia" pitchFamily="18" charset="0"/>
              </a:rPr>
              <a:t>«Человек должен быть умен, прост, справедлив, смел и добр. Только тогда он имеет право носить это высокое звание — Человек»</a:t>
            </a:r>
          </a:p>
          <a:p>
            <a:endParaRPr lang="ru-RU" dirty="0"/>
          </a:p>
          <a:p>
            <a:pPr algn="r"/>
            <a:r>
              <a:rPr lang="ru-RU" sz="3200" dirty="0">
                <a:ln>
                  <a:solidFill>
                    <a:schemeClr val="tx2">
                      <a:lumMod val="75000"/>
                    </a:schemeClr>
                  </a:solidFill>
                </a:ln>
                <a:solidFill>
                  <a:schemeClr val="dk1"/>
                </a:solidFill>
                <a:latin typeface="Constantia" pitchFamily="18" charset="0"/>
              </a:rPr>
              <a:t>К.Г. Паустовский</a:t>
            </a:r>
          </a:p>
        </p:txBody>
      </p:sp>
    </p:spTree>
    <p:extLst>
      <p:ext uri="{BB962C8B-B14F-4D97-AF65-F5344CB8AC3E}">
        <p14:creationId xmlns:p14="http://schemas.microsoft.com/office/powerpoint/2010/main" xmlns="" val="4211583452"/>
      </p:ext>
    </p:extLst>
  </p:cSld>
  <p:clrMapOvr>
    <a:masterClrMapping/>
  </p:clrMapOvr>
  <p:transition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5976" y="18196"/>
            <a:ext cx="4787044" cy="7109639"/>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  После победы советской власти в октябрьской революции 1917 начал работать журналистом и «жил напряженной жизнью газетных редакций». В 1930-е годы Паустовский активно работал </a:t>
            </a:r>
            <a:r>
              <a:rPr lang="ru-RU" sz="2400" dirty="0" smtClean="0">
                <a:ln>
                  <a:solidFill>
                    <a:schemeClr val="tx2">
                      <a:lumMod val="75000"/>
                    </a:schemeClr>
                  </a:solidFill>
                </a:ln>
                <a:latin typeface="Constantia" pitchFamily="18" charset="0"/>
              </a:rPr>
              <a:t>журналистом</a:t>
            </a:r>
            <a:r>
              <a:rPr lang="ru-RU" sz="2400" dirty="0" smtClean="0">
                <a:ln>
                  <a:solidFill>
                    <a:schemeClr val="tx2">
                      <a:lumMod val="75000"/>
                    </a:schemeClr>
                  </a:solidFill>
                </a:ln>
                <a:solidFill>
                  <a:srgbClr val="FF0000"/>
                </a:solidFill>
                <a:latin typeface="Constantia" pitchFamily="18" charset="0"/>
              </a:rPr>
              <a:t> </a:t>
            </a:r>
            <a:r>
              <a:rPr lang="ru-RU" sz="2400" dirty="0">
                <a:ln>
                  <a:solidFill>
                    <a:schemeClr val="tx2">
                      <a:lumMod val="75000"/>
                    </a:schemeClr>
                  </a:solidFill>
                </a:ln>
                <a:latin typeface="Constantia" pitchFamily="18" charset="0"/>
              </a:rPr>
              <a:t>газеты «Правда», журналов «30 дней», «Наши достижения» и других, много путешествовал по стране. Впечатления от этих поездок воплотились в художественных произведениях и очерках. В 1930 году в журнале «30 дней» впервые были опубликованы очерки: «Разговор о рыбе» (№ 6), «Погоня за растениями» (№ 7), «Зона голубого огня» (№ 12</a:t>
            </a:r>
            <a:r>
              <a:rPr lang="ru-RU" sz="2400" dirty="0" smtClean="0">
                <a:ln>
                  <a:solidFill>
                    <a:schemeClr val="tx2">
                      <a:lumMod val="75000"/>
                    </a:schemeClr>
                  </a:solidFill>
                </a:ln>
                <a:latin typeface="Constantia" pitchFamily="18" charset="0"/>
              </a:rPr>
              <a:t>)</a:t>
            </a:r>
            <a:endParaRPr lang="ru-RU" sz="2400" dirty="0">
              <a:ln>
                <a:solidFill>
                  <a:schemeClr val="tx2">
                    <a:lumMod val="75000"/>
                  </a:schemeClr>
                </a:solidFill>
              </a:ln>
              <a:latin typeface="Constantia" pitchFamily="18" charset="0"/>
            </a:endParaRPr>
          </a:p>
          <a:p>
            <a:pPr algn="ctr"/>
            <a:endParaRPr lang="ru-RU" sz="2400" dirty="0">
              <a:ln>
                <a:solidFill>
                  <a:schemeClr val="tx2">
                    <a:lumMod val="75000"/>
                  </a:schemeClr>
                </a:solidFill>
              </a:ln>
              <a:latin typeface="Constantia" pitchFamily="18" charset="0"/>
            </a:endParaRPr>
          </a:p>
        </p:txBody>
      </p:sp>
      <p:pic>
        <p:nvPicPr>
          <p:cNvPr id="28675"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83" t="26645" r="16715" b="7335"/>
          <a:stretch/>
        </p:blipFill>
        <p:spPr bwMode="auto">
          <a:xfrm>
            <a:off x="251520" y="3429000"/>
            <a:ext cx="4053155" cy="311828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8" name="Picture 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699" t="5955" r="5534" b="13409"/>
          <a:stretch/>
        </p:blipFill>
        <p:spPr bwMode="auto">
          <a:xfrm>
            <a:off x="344235" y="341412"/>
            <a:ext cx="3958461" cy="296551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6477873"/>
      </p:ext>
    </p:extLst>
  </p:cSld>
  <p:clrMapOvr>
    <a:masterClrMapping/>
  </p:clrMapOvr>
  <p:transition advTm="1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836712"/>
            <a:ext cx="4158208" cy="5262979"/>
          </a:xfrm>
          <a:prstGeom prst="rect">
            <a:avLst/>
          </a:prstGeom>
        </p:spPr>
        <p:txBody>
          <a:bodyPr wrap="square">
            <a:spAutoFit/>
          </a:bodyPr>
          <a:lstStyle/>
          <a:p>
            <a:pPr algn="ctr"/>
            <a:r>
              <a:rPr lang="ru-RU" dirty="0"/>
              <a:t> </a:t>
            </a:r>
            <a:r>
              <a:rPr lang="ru-RU" sz="2400" dirty="0">
                <a:ln>
                  <a:solidFill>
                    <a:schemeClr val="tx2">
                      <a:lumMod val="75000"/>
                    </a:schemeClr>
                  </a:solidFill>
                </a:ln>
                <a:latin typeface="Constantia" pitchFamily="18" charset="0"/>
              </a:rPr>
              <a:t>Особое место в его творчестве занимает Мещерский край, где Паустовский подолгу жил один или с </a:t>
            </a:r>
            <a:r>
              <a:rPr lang="ru-RU" sz="2400" dirty="0" smtClean="0">
                <a:ln>
                  <a:solidFill>
                    <a:schemeClr val="tx2">
                      <a:lumMod val="75000"/>
                    </a:schemeClr>
                  </a:solidFill>
                </a:ln>
                <a:latin typeface="Constantia" pitchFamily="18" charset="0"/>
              </a:rPr>
              <a:t>друзьями-писателями. Он очень любил этот прекрасный уголок земли. Константин Георгиевич посвятил Мещерскому краю великолепное произведение «Мещёрская сторона» и в этом же крае написал много прекрасных произведений</a:t>
            </a:r>
            <a:endParaRPr lang="ru-RU" sz="2400" dirty="0">
              <a:ln>
                <a:solidFill>
                  <a:schemeClr val="tx2">
                    <a:lumMod val="75000"/>
                  </a:schemeClr>
                </a:solidFill>
              </a:ln>
              <a:latin typeface="Constantia" pitchFamily="18" charset="0"/>
            </a:endParaRPr>
          </a:p>
        </p:txBody>
      </p:sp>
      <p:pic>
        <p:nvPicPr>
          <p:cNvPr id="31749"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534"/>
          <a:stretch/>
        </p:blipFill>
        <p:spPr bwMode="auto">
          <a:xfrm>
            <a:off x="337828" y="3756739"/>
            <a:ext cx="3816424" cy="296759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175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116632"/>
            <a:ext cx="2404864" cy="3538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06691648"/>
      </p:ext>
    </p:extLst>
  </p:cSld>
  <p:clrMapOvr>
    <a:masterClrMapping/>
  </p:clrMapOvr>
  <p:transition advTm="1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1200329"/>
          </a:xfrm>
          <a:prstGeom prst="rect">
            <a:avLst/>
          </a:prstGeom>
        </p:spPr>
        <p:txBody>
          <a:bodyPr wrap="square">
            <a:spAutoFit/>
          </a:bodyPr>
          <a:lstStyle/>
          <a:p>
            <a:pPr algn="ct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Мещера – мир с туманами, цветами и лесами</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792" t="21805" r="56568" b="46250"/>
          <a:stretch/>
        </p:blipFill>
        <p:spPr bwMode="auto">
          <a:xfrm>
            <a:off x="538139" y="1196752"/>
            <a:ext cx="3456384" cy="25423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1458" t="23694" r="11459" b="44306"/>
          <a:stretch/>
        </p:blipFill>
        <p:spPr bwMode="auto">
          <a:xfrm>
            <a:off x="4869060" y="1196752"/>
            <a:ext cx="3543300" cy="25423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646" t="60278" r="54029" b="7639"/>
          <a:stretch/>
        </p:blipFill>
        <p:spPr bwMode="auto">
          <a:xfrm>
            <a:off x="466925" y="4077072"/>
            <a:ext cx="3526979" cy="25423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1458" t="60694" r="8125" b="7639"/>
          <a:stretch/>
        </p:blipFill>
        <p:spPr bwMode="auto">
          <a:xfrm>
            <a:off x="4876328" y="4077072"/>
            <a:ext cx="3543300" cy="254841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8277103"/>
      </p:ext>
    </p:extLst>
  </p:cSld>
  <p:clrMapOvr>
    <a:masterClrMapping/>
  </p:clrMapOvr>
  <p:transition advTm="1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908720"/>
            <a:ext cx="4572000" cy="5262979"/>
          </a:xfrm>
          <a:prstGeom prst="rect">
            <a:avLst/>
          </a:prstGeom>
        </p:spPr>
        <p:txBody>
          <a:bodyPr>
            <a:spAutoFit/>
          </a:bodyPr>
          <a:lstStyle/>
          <a:p>
            <a:pPr algn="ctr"/>
            <a:r>
              <a:rPr lang="ru-RU" sz="2400" dirty="0" smtClean="0">
                <a:ln>
                  <a:solidFill>
                    <a:schemeClr val="tx2">
                      <a:lumMod val="75000"/>
                    </a:schemeClr>
                  </a:solidFill>
                </a:ln>
                <a:latin typeface="Constantia" pitchFamily="18" charset="0"/>
              </a:rPr>
              <a:t>Константин </a:t>
            </a:r>
            <a:r>
              <a:rPr lang="ru-RU" sz="2400" dirty="0">
                <a:ln>
                  <a:solidFill>
                    <a:schemeClr val="tx2">
                      <a:lumMod val="75000"/>
                    </a:schemeClr>
                  </a:solidFill>
                </a:ln>
                <a:latin typeface="Constantia" pitchFamily="18" charset="0"/>
              </a:rPr>
              <a:t>Георгиевич Паустовский покорил сердца читателей в первую очередь тем, что любил природу во всех её проявлениях и писал о ней с использованием всего богатства русского языка. «Нет таких звуков, красок, образов и мыслей, для которых не нашлось бы в нашем языке точного выражения» - эти слова самого писателя, очень точно характеризующие его подход к </a:t>
            </a:r>
            <a:r>
              <a:rPr lang="ru-RU" sz="2400" dirty="0" smtClean="0">
                <a:ln>
                  <a:solidFill>
                    <a:schemeClr val="tx2">
                      <a:lumMod val="75000"/>
                    </a:schemeClr>
                  </a:solidFill>
                </a:ln>
                <a:latin typeface="Constantia" pitchFamily="18" charset="0"/>
              </a:rPr>
              <a:t>творчеству</a:t>
            </a:r>
            <a:endParaRPr lang="ru-RU" sz="2400" dirty="0">
              <a:ln>
                <a:solidFill>
                  <a:schemeClr val="tx2">
                    <a:lumMod val="75000"/>
                  </a:schemeClr>
                </a:solidFill>
              </a:ln>
              <a:latin typeface="Constantia" pitchFamily="18" charset="0"/>
            </a:endParaRPr>
          </a:p>
        </p:txBody>
      </p:sp>
      <p:pic>
        <p:nvPicPr>
          <p:cNvPr id="22531" name="Picture 3" descr="C:\Users\trufanova_in\Desktop\60_9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429000"/>
            <a:ext cx="3960439" cy="302433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188640"/>
            <a:ext cx="3888431" cy="295232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59634366"/>
      </p:ext>
    </p:extLst>
  </p:cSld>
  <p:clrMapOvr>
    <a:masterClrMapping/>
  </p:clrMapOvr>
  <p:transition advTm="10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91667" y="1213008"/>
            <a:ext cx="4572000" cy="4431983"/>
          </a:xfrm>
          <a:prstGeom prst="rect">
            <a:avLst/>
          </a:prstGeom>
        </p:spPr>
        <p:txBody>
          <a:bodyPr>
            <a:spAutoFit/>
          </a:bodyPr>
          <a:lstStyle/>
          <a:p>
            <a:pPr algn="ctr"/>
            <a:r>
              <a:rPr lang="ru-RU" sz="2400" dirty="0">
                <a:ln>
                  <a:solidFill>
                    <a:schemeClr val="tx2">
                      <a:lumMod val="75000"/>
                    </a:schemeClr>
                  </a:solidFill>
                </a:ln>
                <a:latin typeface="Constantia" pitchFamily="18" charset="0"/>
              </a:rPr>
              <a:t>Указом Президиума Верховного Совета СССР «О награждении советских писателей» от 31 января 1939 года К. Г. Паустовский был награждён Орденом Трудового Красного Знамени </a:t>
            </a:r>
            <a:endParaRPr lang="ru-RU" sz="2400" dirty="0" smtClean="0">
              <a:ln>
                <a:solidFill>
                  <a:schemeClr val="tx2">
                    <a:lumMod val="75000"/>
                  </a:schemeClr>
                </a:solidFill>
              </a:ln>
              <a:latin typeface="Constantia" pitchFamily="18" charset="0"/>
            </a:endParaRPr>
          </a:p>
          <a:p>
            <a:pPr algn="ctr"/>
            <a:r>
              <a:rPr lang="ru-RU" sz="2400" dirty="0" smtClean="0">
                <a:ln>
                  <a:solidFill>
                    <a:schemeClr val="tx2">
                      <a:lumMod val="75000"/>
                    </a:schemeClr>
                  </a:solidFill>
                </a:ln>
                <a:latin typeface="Constantia" pitchFamily="18" charset="0"/>
              </a:rPr>
              <a:t>«</a:t>
            </a:r>
            <a:r>
              <a:rPr lang="ru-RU" sz="2400" dirty="0">
                <a:ln>
                  <a:solidFill>
                    <a:schemeClr val="tx2">
                      <a:lumMod val="75000"/>
                    </a:schemeClr>
                  </a:solidFill>
                </a:ln>
                <a:latin typeface="Constantia" pitchFamily="18" charset="0"/>
              </a:rPr>
              <a:t>За выдающиеся успехи и достижения в развитии советской художественной литературы</a:t>
            </a:r>
            <a:r>
              <a:rPr lang="ru-RU" sz="2400" dirty="0" smtClean="0">
                <a:ln>
                  <a:solidFill>
                    <a:schemeClr val="tx2">
                      <a:lumMod val="75000"/>
                    </a:schemeClr>
                  </a:solidFill>
                </a:ln>
                <a:latin typeface="Constantia" pitchFamily="18" charset="0"/>
              </a:rPr>
              <a:t>»</a:t>
            </a:r>
            <a:endParaRPr lang="ru-RU" sz="2400" dirty="0">
              <a:ln>
                <a:solidFill>
                  <a:schemeClr val="tx2">
                    <a:lumMod val="75000"/>
                  </a:schemeClr>
                </a:solidFill>
              </a:ln>
              <a:latin typeface="Constantia" pitchFamily="18" charset="0"/>
            </a:endParaRPr>
          </a:p>
          <a:p>
            <a:pPr algn="ctr"/>
            <a:endParaRPr lang="ru-RU"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6184" y="3140968"/>
            <a:ext cx="3316287" cy="3552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88640"/>
            <a:ext cx="3989635" cy="282457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8542650"/>
      </p:ext>
    </p:extLst>
  </p:cSld>
  <p:clrMapOvr>
    <a:masterClrMapping/>
  </p:clrMapOvr>
  <p:transition advTm="10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04764" y="3717032"/>
            <a:ext cx="6534472" cy="2431435"/>
          </a:xfrm>
          <a:prstGeom prst="rect">
            <a:avLst/>
          </a:prstGeom>
        </p:spPr>
        <p:txBody>
          <a:bodyPr wrap="square">
            <a:spAutoFit/>
          </a:bodyPr>
          <a:lstStyle/>
          <a:p>
            <a:pPr algn="ctr"/>
            <a:r>
              <a:rPr lang="ru-RU" sz="3800" dirty="0">
                <a:ln>
                  <a:solidFill>
                    <a:schemeClr val="tx2">
                      <a:lumMod val="75000"/>
                    </a:schemeClr>
                  </a:solidFill>
                </a:ln>
                <a:solidFill>
                  <a:schemeClr val="dk1"/>
                </a:solidFill>
                <a:latin typeface="Constantia" pitchFamily="18" charset="0"/>
              </a:rPr>
              <a:t>«Нет ничего такого в жизни и в нашем сознании, что нельзя было передать русским словом»</a:t>
            </a:r>
          </a:p>
        </p:txBody>
      </p:sp>
      <p:sp>
        <p:nvSpPr>
          <p:cNvPr id="3" name="Прямоугольник 2"/>
          <p:cNvSpPr/>
          <p:nvPr/>
        </p:nvSpPr>
        <p:spPr>
          <a:xfrm>
            <a:off x="5442959" y="6273225"/>
            <a:ext cx="3348417" cy="584775"/>
          </a:xfrm>
          <a:prstGeom prst="rect">
            <a:avLst/>
          </a:prstGeom>
        </p:spPr>
        <p:txBody>
          <a:bodyPr wrap="none">
            <a:spAutoFit/>
          </a:bodyPr>
          <a:lstStyle/>
          <a:p>
            <a:r>
              <a:rPr lang="ru-RU" sz="3200" dirty="0">
                <a:ln>
                  <a:solidFill>
                    <a:schemeClr val="tx2">
                      <a:lumMod val="75000"/>
                    </a:schemeClr>
                  </a:solidFill>
                </a:ln>
                <a:solidFill>
                  <a:schemeClr val="dk1"/>
                </a:solidFill>
                <a:latin typeface="Constantia" pitchFamily="18" charset="0"/>
              </a:rPr>
              <a:t>К.Г. Паустовский</a:t>
            </a:r>
          </a:p>
        </p:txBody>
      </p:sp>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9427" y="176681"/>
            <a:ext cx="5017740" cy="346834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93145931"/>
      </p:ext>
    </p:extLst>
  </p:cSld>
  <p:clrMapOvr>
    <a:masterClrMapping/>
  </p:clrMapOvr>
  <p:transition advTm="1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9144000" cy="6858000"/>
          </a:xfrm>
          <a:prstGeom prst="rect">
            <a:avLst/>
          </a:prstGeom>
          <a:noFill/>
          <a:ln>
            <a:noFill/>
          </a:ln>
          <a:effectLst>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0" y="548680"/>
            <a:ext cx="9144000" cy="7848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Мировое признание</a:t>
            </a:r>
          </a:p>
        </p:txBody>
      </p:sp>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65326" y="1700808"/>
            <a:ext cx="3600400" cy="48291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27962038"/>
      </p:ext>
    </p:extLst>
  </p:cSld>
  <p:clrMapOvr>
    <a:masterClrMapping/>
  </p:clrMapOvr>
  <p:transition advTm="1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0450" y="836712"/>
            <a:ext cx="4572000" cy="5170646"/>
          </a:xfrm>
          <a:prstGeom prst="rect">
            <a:avLst/>
          </a:prstGeom>
        </p:spPr>
        <p:txBody>
          <a:bodyPr>
            <a:spAutoFit/>
          </a:bodyPr>
          <a:lstStyle/>
          <a:p>
            <a:pPr algn="ctr"/>
            <a:r>
              <a:rPr lang="ru-RU" sz="2400" dirty="0">
                <a:ln>
                  <a:solidFill>
                    <a:schemeClr val="tx2">
                      <a:lumMod val="75000"/>
                    </a:schemeClr>
                  </a:solidFill>
                </a:ln>
                <a:latin typeface="Constantia" pitchFamily="18" charset="0"/>
              </a:rPr>
              <a:t>В 1950-е годы Паустовский жил в Москве и в Тарусе на Оке. Стал одним из составителей важнейших коллективных сборников демократического направления времен оттепели «Литературная Москва» (1956) и «Тарусские страницы» (1961). </a:t>
            </a:r>
            <a:r>
              <a:rPr lang="ru-RU" sz="2400" dirty="0" smtClean="0">
                <a:ln>
                  <a:solidFill>
                    <a:schemeClr val="tx2">
                      <a:lumMod val="75000"/>
                    </a:schemeClr>
                  </a:solidFill>
                </a:ln>
                <a:latin typeface="Constantia" pitchFamily="18" charset="0"/>
              </a:rPr>
              <a:t>Более </a:t>
            </a:r>
            <a:r>
              <a:rPr lang="ru-RU" sz="2400" dirty="0">
                <a:ln>
                  <a:solidFill>
                    <a:schemeClr val="tx2">
                      <a:lumMod val="75000"/>
                    </a:schemeClr>
                  </a:solidFill>
                </a:ln>
                <a:latin typeface="Constantia" pitchFamily="18" charset="0"/>
              </a:rPr>
              <a:t>десяти лет вёл семинар прозы в Литературном институте им. Горького, был заведующим кафедрой литературного </a:t>
            </a:r>
            <a:r>
              <a:rPr lang="ru-RU" sz="2400" dirty="0" smtClean="0">
                <a:ln>
                  <a:solidFill>
                    <a:schemeClr val="tx2">
                      <a:lumMod val="75000"/>
                    </a:schemeClr>
                  </a:solidFill>
                </a:ln>
                <a:latin typeface="Constantia" pitchFamily="18" charset="0"/>
              </a:rPr>
              <a:t>мастерства</a:t>
            </a:r>
            <a:endParaRPr lang="ru-RU" sz="2400" dirty="0">
              <a:ln>
                <a:solidFill>
                  <a:schemeClr val="tx2">
                    <a:lumMod val="75000"/>
                  </a:schemeClr>
                </a:solidFill>
              </a:ln>
              <a:latin typeface="Constantia" pitchFamily="18" charset="0"/>
            </a:endParaRPr>
          </a:p>
          <a:p>
            <a:endParaRPr lang="ru-RU"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306" y="476672"/>
            <a:ext cx="4020938" cy="590465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00119396"/>
      </p:ext>
    </p:extLst>
  </p:cSld>
  <p:clrMapOvr>
    <a:masterClrMapping/>
  </p:clrMapOvr>
  <p:transition advTm="1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799097"/>
            <a:ext cx="4572000" cy="5262979"/>
          </a:xfrm>
          <a:prstGeom prst="rect">
            <a:avLst/>
          </a:prstGeom>
        </p:spPr>
        <p:txBody>
          <a:bodyPr>
            <a:spAutoFit/>
          </a:bodyPr>
          <a:lstStyle/>
          <a:p>
            <a:pPr algn="ctr"/>
            <a:r>
              <a:rPr lang="ru-RU" sz="2400" dirty="0">
                <a:ln>
                  <a:solidFill>
                    <a:schemeClr val="tx2">
                      <a:lumMod val="75000"/>
                    </a:schemeClr>
                  </a:solidFill>
                </a:ln>
                <a:latin typeface="Constantia" pitchFamily="18" charset="0"/>
              </a:rPr>
              <a:t>В середине 50-х </a:t>
            </a:r>
            <a:r>
              <a:rPr lang="ru-RU" sz="2400" dirty="0" smtClean="0">
                <a:ln>
                  <a:solidFill>
                    <a:schemeClr val="tx2">
                      <a:lumMod val="75000"/>
                    </a:schemeClr>
                  </a:solidFill>
                </a:ln>
                <a:latin typeface="Constantia" pitchFamily="18" charset="0"/>
              </a:rPr>
              <a:t>годах </a:t>
            </a:r>
            <a:r>
              <a:rPr lang="ru-RU" sz="2400" dirty="0">
                <a:ln>
                  <a:solidFill>
                    <a:schemeClr val="tx2">
                      <a:lumMod val="75000"/>
                    </a:schemeClr>
                  </a:solidFill>
                </a:ln>
                <a:latin typeface="Constantia" pitchFamily="18" charset="0"/>
              </a:rPr>
              <a:t>Константин Георгиевич становится писателем с мировым именем, признание его таланта выходит за границы родной страны. Писатель получает возможность отправиться в путешествие по всему континенту, и он с удовольствием ею пользуется, съездив в Польшу, Турцию, Болгарию, Чехословакию, Швецию, </a:t>
            </a:r>
            <a:r>
              <a:rPr lang="ru-RU" sz="2400" dirty="0" smtClean="0">
                <a:ln>
                  <a:solidFill>
                    <a:schemeClr val="tx2">
                      <a:lumMod val="75000"/>
                    </a:schemeClr>
                  </a:solidFill>
                </a:ln>
                <a:latin typeface="Constantia" pitchFamily="18" charset="0"/>
              </a:rPr>
              <a:t>Грецию</a:t>
            </a:r>
            <a:endParaRPr lang="ru-RU" sz="2400" dirty="0">
              <a:ln>
                <a:solidFill>
                  <a:schemeClr val="tx2">
                    <a:lumMod val="75000"/>
                  </a:schemeClr>
                </a:solidFill>
              </a:ln>
              <a:latin typeface="Constantia" pitchFamily="18" charset="0"/>
            </a:endParaRPr>
          </a:p>
        </p:txBody>
      </p:sp>
      <p:pic>
        <p:nvPicPr>
          <p:cNvPr id="1843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260649"/>
            <a:ext cx="3744416" cy="316993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3573015"/>
            <a:ext cx="3744416" cy="316993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2962458"/>
      </p:ext>
    </p:extLst>
  </p:cSld>
  <p:clrMapOvr>
    <a:masterClrMapping/>
  </p:clrMapOvr>
  <p:transition advTm="10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24" y="3668043"/>
            <a:ext cx="8711952" cy="3046988"/>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Константин Георгиевич Паустовский прожил долгую жизнь, увидел почти весь мир. Он смог показать читателю скрытую, не бросающуюся в глаза красоту мест, в которых побывал. Паустовский передал на бумаге тончайшие оттенки запахов и звуков, особенно в описании полей и лесов, прудов и рек, восходов и закатов. </a:t>
            </a:r>
            <a:r>
              <a:rPr lang="ru-RU" sz="2400" dirty="0" smtClean="0">
                <a:ln>
                  <a:solidFill>
                    <a:schemeClr val="tx2">
                      <a:lumMod val="75000"/>
                    </a:schemeClr>
                  </a:solidFill>
                </a:ln>
                <a:latin typeface="Constantia" pitchFamily="18" charset="0"/>
              </a:rPr>
              <a:t>Он оказал огромное влияние на развитие советской прозы. Его </a:t>
            </a:r>
            <a:r>
              <a:rPr lang="ru-RU" sz="2400" dirty="0">
                <a:ln>
                  <a:solidFill>
                    <a:schemeClr val="tx2">
                      <a:lumMod val="75000"/>
                    </a:schemeClr>
                  </a:solidFill>
                </a:ln>
                <a:latin typeface="Constantia" pitchFamily="18" charset="0"/>
              </a:rPr>
              <a:t>творческая работа оставила заметный след в литературе, который будут помнить ещё многие </a:t>
            </a:r>
            <a:r>
              <a:rPr lang="ru-RU" sz="2400" dirty="0" smtClean="0">
                <a:ln>
                  <a:solidFill>
                    <a:schemeClr val="tx2">
                      <a:lumMod val="75000"/>
                    </a:schemeClr>
                  </a:solidFill>
                </a:ln>
                <a:latin typeface="Constantia" pitchFamily="18" charset="0"/>
              </a:rPr>
              <a:t>годы</a:t>
            </a:r>
            <a:endParaRPr lang="ru-RU" sz="2400" dirty="0">
              <a:ln>
                <a:solidFill>
                  <a:schemeClr val="tx2">
                    <a:lumMod val="75000"/>
                  </a:schemeClr>
                </a:solidFill>
              </a:ln>
              <a:latin typeface="Constantia" pitchFamily="18" charset="0"/>
            </a:endParaRPr>
          </a:p>
        </p:txBody>
      </p:sp>
      <p:pic>
        <p:nvPicPr>
          <p:cNvPr id="2355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146415"/>
            <a:ext cx="4500500" cy="352912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82714246"/>
      </p:ext>
    </p:extLst>
  </p:cSld>
  <p:clrMapOvr>
    <a:masterClrMapping/>
  </p:clrMapOvr>
  <p:transition advTm="1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332656"/>
            <a:ext cx="4572000" cy="6647974"/>
          </a:xfrm>
          <a:prstGeom prst="rect">
            <a:avLst/>
          </a:prstGeom>
        </p:spPr>
        <p:txBody>
          <a:bodyPr>
            <a:spAutoFit/>
          </a:bodyPr>
          <a:lstStyle/>
          <a:p>
            <a:pPr algn="ctr"/>
            <a:r>
              <a:rPr lang="ru-RU" sz="2400" dirty="0">
                <a:ln>
                  <a:solidFill>
                    <a:schemeClr val="tx2">
                      <a:lumMod val="75000"/>
                    </a:schemeClr>
                  </a:solidFill>
                </a:ln>
                <a:latin typeface="Constantia" pitchFamily="18" charset="0"/>
              </a:rPr>
              <a:t>Константин Георгиевич Паустовский - русский советский писатель, классик русской литературы. Член Союза писателей СССР. Книги </a:t>
            </a:r>
            <a:r>
              <a:rPr lang="ru-RU" sz="2400" dirty="0" smtClean="0">
                <a:ln>
                  <a:solidFill>
                    <a:schemeClr val="tx2">
                      <a:lumMod val="75000"/>
                    </a:schemeClr>
                  </a:solidFill>
                </a:ln>
                <a:latin typeface="Constantia" pitchFamily="18" charset="0"/>
              </a:rPr>
              <a:t>Константина Георгиевича Паустовского </a:t>
            </a:r>
            <a:r>
              <a:rPr lang="ru-RU" sz="2400" dirty="0">
                <a:ln>
                  <a:solidFill>
                    <a:schemeClr val="tx2">
                      <a:lumMod val="75000"/>
                    </a:schemeClr>
                  </a:solidFill>
                </a:ln>
                <a:latin typeface="Constantia" pitchFamily="18" charset="0"/>
              </a:rPr>
              <a:t>неоднократно переводились на многие языки мира. Во второй половине XX века его повести и рассказы вошли в российских школах в программу по русской литературе для средних классов как один из сюжетных и стилистических образцов пейзажной и лирической </a:t>
            </a:r>
            <a:r>
              <a:rPr lang="ru-RU" sz="2400" dirty="0" smtClean="0">
                <a:ln>
                  <a:solidFill>
                    <a:schemeClr val="tx2">
                      <a:lumMod val="75000"/>
                    </a:schemeClr>
                  </a:solidFill>
                </a:ln>
                <a:latin typeface="Constantia" pitchFamily="18" charset="0"/>
              </a:rPr>
              <a:t>прозы</a:t>
            </a:r>
            <a:endParaRPr lang="ru-RU" sz="2400" dirty="0">
              <a:ln>
                <a:solidFill>
                  <a:schemeClr val="tx2">
                    <a:lumMod val="75000"/>
                  </a:schemeClr>
                </a:solidFill>
              </a:ln>
              <a:latin typeface="Constantia" pitchFamily="18" charset="0"/>
            </a:endParaRPr>
          </a:p>
          <a:p>
            <a:endParaRPr lang="ru-RU"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8934" y="879689"/>
            <a:ext cx="3810000" cy="49053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80269051"/>
      </p:ext>
    </p:extLst>
  </p:cSld>
  <p:clrMapOvr>
    <a:masterClrMapping/>
  </p:clrMapOvr>
  <p:transition advTm="1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5516" y="4232231"/>
            <a:ext cx="8712968" cy="2677656"/>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В последние годы жизни Константин Георгиевич работал над большой автобиографической эпопеей «Повесть о жизни». Это произведение объёмом в шесть </a:t>
            </a:r>
            <a:r>
              <a:rPr lang="ru-RU" sz="2400" dirty="0" smtClean="0">
                <a:ln>
                  <a:solidFill>
                    <a:schemeClr val="tx2">
                      <a:lumMod val="75000"/>
                    </a:schemeClr>
                  </a:solidFill>
                </a:ln>
                <a:latin typeface="Constantia" pitchFamily="18" charset="0"/>
              </a:rPr>
              <a:t>книг: «Далекие годы» (1946), «Беспокойная юность» (1954), «Начало неведомого века» (1956), «Время больших ожиданий» (1958), «Бросок на юг» (1959-1960), «Книга скитаний» (1963) </a:t>
            </a:r>
            <a:r>
              <a:rPr lang="ru-RU" sz="2400" dirty="0">
                <a:ln>
                  <a:solidFill>
                    <a:schemeClr val="tx2">
                      <a:lumMod val="75000"/>
                    </a:schemeClr>
                  </a:solidFill>
                </a:ln>
                <a:latin typeface="Constantia" pitchFamily="18" charset="0"/>
              </a:rPr>
              <a:t>стало главным произведением его </a:t>
            </a:r>
            <a:r>
              <a:rPr lang="ru-RU" sz="2400" dirty="0" smtClean="0">
                <a:ln>
                  <a:solidFill>
                    <a:schemeClr val="tx2">
                      <a:lumMod val="75000"/>
                    </a:schemeClr>
                  </a:solidFill>
                </a:ln>
                <a:latin typeface="Constantia" pitchFamily="18" charset="0"/>
              </a:rPr>
              <a:t>жизни</a:t>
            </a:r>
            <a:endParaRPr lang="ru-RU" sz="2400" dirty="0">
              <a:ln>
                <a:solidFill>
                  <a:schemeClr val="tx2">
                    <a:lumMod val="75000"/>
                  </a:schemeClr>
                </a:solidFill>
              </a:ln>
              <a:latin typeface="Constantia" pitchFamily="18" charset="0"/>
            </a:endParaRPr>
          </a:p>
        </p:txBody>
      </p:sp>
      <p:pic>
        <p:nvPicPr>
          <p:cNvPr id="24581"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246473"/>
            <a:ext cx="2376264"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8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3848" y="232298"/>
            <a:ext cx="2448272" cy="3988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83" name="Picture 7"/>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4460"/>
          <a:stretch/>
        </p:blipFill>
        <p:spPr bwMode="auto">
          <a:xfrm>
            <a:off x="6084168" y="228266"/>
            <a:ext cx="2448272" cy="3992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7231384"/>
      </p:ext>
    </p:extLst>
  </p:cSld>
  <p:clrMapOvr>
    <a:masterClrMapping/>
  </p:clrMapOvr>
  <p:transition advTm="1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4" y="1700808"/>
            <a:ext cx="2371446" cy="3998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605" name="Picture 5"/>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117"/>
          <a:stretch/>
        </p:blipFill>
        <p:spPr bwMode="auto">
          <a:xfrm>
            <a:off x="3382962" y="2657900"/>
            <a:ext cx="2378075" cy="3998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60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1844824"/>
            <a:ext cx="2378075" cy="3998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0" y="116632"/>
            <a:ext cx="9144000" cy="1200329"/>
          </a:xfrm>
          <a:prstGeom prst="rect">
            <a:avLst/>
          </a:prstGeom>
        </p:spPr>
        <p:txBody>
          <a:bodyPr wrap="square">
            <a:spAutoFit/>
          </a:bodyPr>
          <a:lstStyle/>
          <a:p>
            <a:pPr algn="ctr"/>
            <a:r>
              <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Автобиографическая эпопея </a:t>
            </a:r>
          </a:p>
          <a:p>
            <a:pPr algn="ctr"/>
            <a:r>
              <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a:t>
            </a: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Повесть о жизни</a:t>
            </a:r>
            <a:r>
              <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a:t>
            </a:r>
            <a:endPar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4272785009"/>
      </p:ext>
    </p:extLst>
  </p:cSld>
  <p:clrMapOvr>
    <a:masterClrMapping/>
  </p:clrMapOvr>
  <p:transition advTm="10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828" t="27034" r="25939" b="3841"/>
          <a:stretch/>
        </p:blipFill>
        <p:spPr bwMode="auto">
          <a:xfrm flipH="1">
            <a:off x="1979710" y="188640"/>
            <a:ext cx="4872885" cy="525658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611560" y="5373216"/>
            <a:ext cx="7632848" cy="1200329"/>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В 1965 году он был номинантом на получение Нобелевской премии по литературе, но в итоге ее был удостоен </a:t>
            </a:r>
            <a:r>
              <a:rPr lang="ru-RU" sz="2400" dirty="0" smtClean="0">
                <a:ln>
                  <a:solidFill>
                    <a:schemeClr val="tx2">
                      <a:lumMod val="75000"/>
                    </a:schemeClr>
                  </a:solidFill>
                </a:ln>
                <a:latin typeface="Constantia" pitchFamily="18" charset="0"/>
              </a:rPr>
              <a:t>М</a:t>
            </a:r>
            <a:r>
              <a:rPr lang="ru-RU" sz="2400" dirty="0">
                <a:ln>
                  <a:solidFill>
                    <a:schemeClr val="tx2">
                      <a:lumMod val="75000"/>
                    </a:schemeClr>
                  </a:solidFill>
                </a:ln>
                <a:latin typeface="Constantia" pitchFamily="18" charset="0"/>
              </a:rPr>
              <a:t>. </a:t>
            </a:r>
            <a:r>
              <a:rPr lang="ru-RU" sz="2400" dirty="0" smtClean="0">
                <a:ln>
                  <a:solidFill>
                    <a:schemeClr val="tx2">
                      <a:lumMod val="75000"/>
                    </a:schemeClr>
                  </a:solidFill>
                </a:ln>
                <a:latin typeface="Constantia" pitchFamily="18" charset="0"/>
              </a:rPr>
              <a:t>Шолохов</a:t>
            </a:r>
            <a:endParaRPr lang="ru-RU" sz="2400" dirty="0">
              <a:ln>
                <a:solidFill>
                  <a:schemeClr val="tx2">
                    <a:lumMod val="75000"/>
                  </a:schemeClr>
                </a:solidFill>
              </a:ln>
              <a:latin typeface="Constantia" pitchFamily="18" charset="0"/>
            </a:endParaRPr>
          </a:p>
        </p:txBody>
      </p:sp>
    </p:spTree>
    <p:extLst>
      <p:ext uri="{BB962C8B-B14F-4D97-AF65-F5344CB8AC3E}">
        <p14:creationId xmlns:p14="http://schemas.microsoft.com/office/powerpoint/2010/main" xmlns="" val="3709785372"/>
      </p:ext>
    </p:extLst>
  </p:cSld>
  <p:clrMapOvr>
    <a:masterClrMapping/>
  </p:clrMapOvr>
  <p:transition advTm="1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83568" y="548680"/>
            <a:ext cx="4104456" cy="396044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755576" y="4869160"/>
            <a:ext cx="7780802" cy="1569660"/>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Константин Георгиевич </a:t>
            </a:r>
            <a:r>
              <a:rPr lang="ru-RU" sz="2400" dirty="0" smtClean="0">
                <a:ln>
                  <a:solidFill>
                    <a:schemeClr val="tx2">
                      <a:lumMod val="75000"/>
                    </a:schemeClr>
                  </a:solidFill>
                </a:ln>
                <a:latin typeface="Constantia" pitchFamily="18" charset="0"/>
              </a:rPr>
              <a:t>Паустовский был удостоен орденом </a:t>
            </a:r>
            <a:r>
              <a:rPr lang="ru-RU" sz="2400" dirty="0">
                <a:ln>
                  <a:solidFill>
                    <a:schemeClr val="tx2">
                      <a:lumMod val="75000"/>
                    </a:schemeClr>
                  </a:solidFill>
                </a:ln>
                <a:latin typeface="Constantia" pitchFamily="18" charset="0"/>
              </a:rPr>
              <a:t>«</a:t>
            </a:r>
            <a:r>
              <a:rPr lang="ru-RU" sz="2400" dirty="0" smtClean="0">
                <a:ln>
                  <a:solidFill>
                    <a:schemeClr val="tx2">
                      <a:lumMod val="75000"/>
                    </a:schemeClr>
                  </a:solidFill>
                </a:ln>
                <a:latin typeface="Constantia" pitchFamily="18" charset="0"/>
              </a:rPr>
              <a:t>Ленина» </a:t>
            </a:r>
            <a:r>
              <a:rPr lang="ru-RU" sz="2400" dirty="0">
                <a:ln>
                  <a:solidFill>
                    <a:schemeClr val="tx2">
                      <a:lumMod val="75000"/>
                    </a:schemeClr>
                  </a:solidFill>
                </a:ln>
                <a:latin typeface="Constantia" pitchFamily="18" charset="0"/>
              </a:rPr>
              <a:t>и </a:t>
            </a:r>
            <a:r>
              <a:rPr lang="ru-RU" sz="2400" dirty="0" smtClean="0">
                <a:ln>
                  <a:solidFill>
                    <a:schemeClr val="tx2">
                      <a:lumMod val="75000"/>
                    </a:schemeClr>
                  </a:solidFill>
                </a:ln>
                <a:latin typeface="Constantia" pitchFamily="18" charset="0"/>
              </a:rPr>
              <a:t>Георгиевским крестом </a:t>
            </a:r>
            <a:r>
              <a:rPr lang="en-US" sz="2400" dirty="0" smtClean="0">
                <a:ln>
                  <a:solidFill>
                    <a:schemeClr val="tx2">
                      <a:lumMod val="75000"/>
                    </a:schemeClr>
                  </a:solidFill>
                </a:ln>
                <a:latin typeface="Constantia" pitchFamily="18" charset="0"/>
              </a:rPr>
              <a:t>IV</a:t>
            </a:r>
            <a:r>
              <a:rPr lang="ru-RU" sz="2400" dirty="0" smtClean="0">
                <a:ln>
                  <a:solidFill>
                    <a:schemeClr val="tx2">
                      <a:lumMod val="75000"/>
                    </a:schemeClr>
                  </a:solidFill>
                </a:ln>
                <a:latin typeface="Constantia" pitchFamily="18" charset="0"/>
              </a:rPr>
              <a:t> степени, </a:t>
            </a:r>
            <a:r>
              <a:rPr lang="ru-RU" sz="2400" dirty="0">
                <a:ln>
                  <a:solidFill>
                    <a:schemeClr val="tx2">
                      <a:lumMod val="75000"/>
                    </a:schemeClr>
                  </a:solidFill>
                </a:ln>
                <a:latin typeface="Constantia" pitchFamily="18" charset="0"/>
              </a:rPr>
              <a:t>также был награжден большим количеством медалей</a:t>
            </a:r>
          </a:p>
        </p:txBody>
      </p:sp>
      <p:pic>
        <p:nvPicPr>
          <p:cNvPr id="266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8434"/>
          <a:stretch/>
        </p:blipFill>
        <p:spPr bwMode="auto">
          <a:xfrm>
            <a:off x="5508104" y="463630"/>
            <a:ext cx="2608445" cy="396044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20068513"/>
      </p:ext>
    </p:extLst>
  </p:cSld>
  <p:clrMapOvr>
    <a:masterClrMapping/>
  </p:clrMapOvr>
  <p:transition advTm="1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514264"/>
            <a:ext cx="7992888" cy="583264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58101448"/>
      </p:ext>
    </p:extLst>
  </p:cSld>
  <p:clrMapOvr>
    <a:masterClrMapping/>
  </p:clrMapOvr>
  <p:transition advTm="1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372" t="20303" r="3123" b="8514"/>
          <a:stretch/>
        </p:blipFill>
        <p:spPr bwMode="auto">
          <a:xfrm>
            <a:off x="3707904" y="313737"/>
            <a:ext cx="4824536" cy="375835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303310" y="4072094"/>
            <a:ext cx="8537380" cy="2677656"/>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Долгое время Константин Паустовский болел астмой, перенёс несколько </a:t>
            </a:r>
            <a:r>
              <a:rPr lang="ru-RU" sz="2400" dirty="0" smtClean="0">
                <a:ln>
                  <a:solidFill>
                    <a:schemeClr val="tx2">
                      <a:lumMod val="75000"/>
                    </a:schemeClr>
                  </a:solidFill>
                </a:ln>
                <a:latin typeface="Constantia" pitchFamily="18" charset="0"/>
              </a:rPr>
              <a:t>инфарктов. Умер 14 </a:t>
            </a:r>
            <a:r>
              <a:rPr lang="ru-RU" sz="2400" dirty="0">
                <a:ln>
                  <a:solidFill>
                    <a:schemeClr val="tx2">
                      <a:lumMod val="75000"/>
                    </a:schemeClr>
                  </a:solidFill>
                </a:ln>
                <a:latin typeface="Constantia" pitchFamily="18" charset="0"/>
              </a:rPr>
              <a:t>июля 1968 </a:t>
            </a:r>
            <a:r>
              <a:rPr lang="ru-RU" sz="2400" dirty="0" smtClean="0">
                <a:ln>
                  <a:solidFill>
                    <a:schemeClr val="tx2">
                      <a:lumMod val="75000"/>
                    </a:schemeClr>
                  </a:solidFill>
                </a:ln>
                <a:latin typeface="Constantia" pitchFamily="18" charset="0"/>
              </a:rPr>
              <a:t>года в Москве и, согласно завещанию, был похоронен на городском кладбище Тарусы. Место, где находится его могила, - высокий холм, окруженный деревьями с просветом на реку Таруску, - было выбрано самим писателем</a:t>
            </a:r>
            <a:endParaRPr lang="ru-RU" sz="2400" dirty="0">
              <a:ln>
                <a:solidFill>
                  <a:schemeClr val="tx2">
                    <a:lumMod val="75000"/>
                  </a:schemeClr>
                </a:solidFill>
              </a:ln>
              <a:latin typeface="Constantia" pitchFamily="18" charset="0"/>
            </a:endParaRPr>
          </a:p>
        </p:txBody>
      </p:sp>
      <p:pic>
        <p:nvPicPr>
          <p:cNvPr id="12296" name="Picture 8"/>
          <p:cNvPicPr>
            <a:picLocks noChangeAspect="1" noChangeArrowheads="1"/>
          </p:cNvPicPr>
          <p:nvPr/>
        </p:nvPicPr>
        <p:blipFill>
          <a:blip r:embed="rId3" cstate="print">
            <a:lum contrast="20000"/>
            <a:extLst>
              <a:ext uri="{28A0092B-C50C-407E-A947-70E740481C1C}">
                <a14:useLocalDpi xmlns:a14="http://schemas.microsoft.com/office/drawing/2010/main" xmlns="" val="0"/>
              </a:ext>
            </a:extLst>
          </a:blip>
          <a:srcRect/>
          <a:stretch>
            <a:fillRect/>
          </a:stretch>
        </p:blipFill>
        <p:spPr bwMode="auto">
          <a:xfrm>
            <a:off x="467544" y="313737"/>
            <a:ext cx="2630413" cy="375835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18513868"/>
      </p:ext>
    </p:extLst>
  </p:cSld>
  <p:clrMapOvr>
    <a:masterClrMapping/>
  </p:clrMapOvr>
  <p:transition advTm="1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832" y="-1"/>
            <a:ext cx="9129167" cy="6852667"/>
          </a:xfrm>
          <a:prstGeom prst="rect">
            <a:avLst/>
          </a:prstGeom>
          <a:noFill/>
          <a:ln>
            <a:noFill/>
          </a:ln>
          <a:effectLst>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323528" y="260648"/>
            <a:ext cx="8424936" cy="7848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Память на века </a:t>
            </a:r>
          </a:p>
        </p:txBody>
      </p:sp>
    </p:spTree>
    <p:extLst>
      <p:ext uri="{BB962C8B-B14F-4D97-AF65-F5344CB8AC3E}">
        <p14:creationId xmlns:p14="http://schemas.microsoft.com/office/powerpoint/2010/main" xmlns="" val="1577478359"/>
      </p:ext>
    </p:extLst>
  </p:cSld>
  <p:clrMapOvr>
    <a:masterClrMapping/>
  </p:clrMapOvr>
  <p:transition advTm="1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725144"/>
            <a:ext cx="7776864" cy="1938992"/>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Последние 13 лет своей жизни Константин Георгиевич Паустовский провёл в маленьком городке Средней России Тарусе. Он пользовался любовью и уважением жителей и стал первым «почётным гражданином» города </a:t>
            </a:r>
          </a:p>
        </p:txBody>
      </p:sp>
      <p:sp>
        <p:nvSpPr>
          <p:cNvPr id="3" name="Прямоугольник 2"/>
          <p:cNvSpPr/>
          <p:nvPr/>
        </p:nvSpPr>
        <p:spPr>
          <a:xfrm>
            <a:off x="0" y="188640"/>
            <a:ext cx="8964488" cy="523220"/>
          </a:xfrm>
          <a:prstGeom prst="rect">
            <a:avLst/>
          </a:prstGeom>
        </p:spPr>
        <p:txBody>
          <a:bodyPr wrap="square">
            <a:spAutoFit/>
          </a:bodyPr>
          <a:lstStyle/>
          <a:p>
            <a:pPr algn="ctr"/>
            <a:r>
              <a:rPr lang="ru-RU" sz="28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Дом-музей </a:t>
            </a:r>
            <a:r>
              <a:rPr lang="ru-RU" sz="28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и комната К</a:t>
            </a:r>
            <a:r>
              <a:rPr lang="ru-RU" sz="28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 Паустовского в Тарусе</a:t>
            </a:r>
          </a:p>
        </p:txBody>
      </p:sp>
      <p:pic>
        <p:nvPicPr>
          <p:cNvPr id="25603"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96" b="2658"/>
          <a:stretch/>
        </p:blipFill>
        <p:spPr bwMode="auto">
          <a:xfrm>
            <a:off x="179513" y="836712"/>
            <a:ext cx="4248472" cy="331236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60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25888" y="836712"/>
            <a:ext cx="4248472" cy="331236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91445235"/>
      </p:ext>
    </p:extLst>
  </p:cSld>
  <p:clrMapOvr>
    <a:masterClrMapping/>
  </p:clrMapOvr>
  <p:transition advTm="1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6165" y="116632"/>
            <a:ext cx="8671669" cy="523220"/>
          </a:xfrm>
          <a:prstGeom prst="rect">
            <a:avLst/>
          </a:prstGeom>
        </p:spPr>
        <p:txBody>
          <a:bodyPr wrap="none">
            <a:spAutoFit/>
          </a:bodyPr>
          <a:lstStyle/>
          <a:p>
            <a:r>
              <a:rPr lang="ru-RU" sz="28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Дом-музей Константина Георгиевича Паустовского </a:t>
            </a:r>
          </a:p>
        </p:txBody>
      </p:sp>
      <p:pic>
        <p:nvPicPr>
          <p:cNvPr id="27652"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4650" t="49124" r="34379" b="19703"/>
          <a:stretch/>
        </p:blipFill>
        <p:spPr bwMode="auto">
          <a:xfrm>
            <a:off x="4932040" y="876844"/>
            <a:ext cx="3384376" cy="269617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4407" y="3455476"/>
            <a:ext cx="3411487" cy="278259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226279" y="6120532"/>
            <a:ext cx="3919791" cy="830997"/>
          </a:xfrm>
          <a:prstGeom prst="rect">
            <a:avLst/>
          </a:prstGeom>
        </p:spPr>
        <p:txBody>
          <a:bodyPr wrap="none">
            <a:spAutoFit/>
          </a:bodyPr>
          <a:lstStyle/>
          <a:p>
            <a:r>
              <a:rPr lang="ru-RU" sz="24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Мемориальный дом-музей </a:t>
            </a:r>
          </a:p>
          <a:p>
            <a:pPr algn="ctr"/>
            <a:r>
              <a:rPr lang="ru-RU" sz="24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в Москве</a:t>
            </a:r>
            <a:endPar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27654"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7169" t="50000" r="2443" b="20563"/>
          <a:stretch/>
        </p:blipFill>
        <p:spPr bwMode="auto">
          <a:xfrm>
            <a:off x="4939946" y="3573015"/>
            <a:ext cx="3384376" cy="266505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4572000" y="6233621"/>
            <a:ext cx="4219232" cy="461665"/>
          </a:xfrm>
          <a:prstGeom prst="rect">
            <a:avLst/>
          </a:prstGeom>
        </p:spPr>
        <p:txBody>
          <a:bodyPr wrap="none">
            <a:spAutoFit/>
          </a:bodyPr>
          <a:lstStyle/>
          <a:p>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Дом-музей в </a:t>
            </a:r>
            <a:r>
              <a:rPr lang="ru-RU" sz="24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Старом Крыме</a:t>
            </a:r>
            <a:endPar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2765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600" y="522258"/>
            <a:ext cx="2325858" cy="290833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71953429"/>
      </p:ext>
    </p:extLst>
  </p:cSld>
  <p:clrMapOvr>
    <a:masterClrMapping/>
  </p:clrMapOvr>
  <p:transition advTm="1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56984" cy="646331"/>
          </a:xfrm>
          <a:prstGeom prst="rect">
            <a:avLst/>
          </a:prstGeom>
        </p:spPr>
        <p:txBody>
          <a:bodyPr wrap="square">
            <a:spAutoFit/>
          </a:bodyPr>
          <a:lstStyle/>
          <a:p>
            <a:pPr algn="ct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Памятник </a:t>
            </a:r>
            <a:r>
              <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Паустовскому </a:t>
            </a: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в Одессе</a:t>
            </a:r>
          </a:p>
        </p:txBody>
      </p:sp>
      <p:sp>
        <p:nvSpPr>
          <p:cNvPr id="3" name="Прямоугольник 2"/>
          <p:cNvSpPr/>
          <p:nvPr/>
        </p:nvSpPr>
        <p:spPr>
          <a:xfrm>
            <a:off x="4572000" y="1556792"/>
            <a:ext cx="4139952" cy="4154984"/>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Паустовский, изображённый в виде сфинкса, всё в этой жизни ведающего и хранящего тайное знание: о мире, о людях, об Одессе, взирает на окружающих с философской мудростью. «Сфинкс – это символ времени, хранитель мудрости</a:t>
            </a:r>
            <a:r>
              <a:rPr lang="ru-RU" sz="2400" dirty="0" smtClean="0">
                <a:ln>
                  <a:solidFill>
                    <a:schemeClr val="tx2">
                      <a:lumMod val="75000"/>
                    </a:schemeClr>
                  </a:solidFill>
                </a:ln>
                <a:latin typeface="Constantia" pitchFamily="18" charset="0"/>
              </a:rPr>
              <a:t>»</a:t>
            </a:r>
          </a:p>
        </p:txBody>
      </p:sp>
      <p:pic>
        <p:nvPicPr>
          <p:cNvPr id="22532"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5805"/>
          <a:stretch/>
        </p:blipFill>
        <p:spPr bwMode="auto">
          <a:xfrm>
            <a:off x="395536" y="980729"/>
            <a:ext cx="3816424" cy="516846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9079211"/>
      </p:ext>
    </p:extLst>
  </p:cSld>
  <p:clrMapOvr>
    <a:masterClrMapping/>
  </p:clrMapOvr>
  <p:transition advTm="1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30654" cy="6858000"/>
          </a:xfrm>
          <a:prstGeom prst="rect">
            <a:avLst/>
          </a:prstGeom>
          <a:noFill/>
          <a:ln>
            <a:noFill/>
          </a:ln>
          <a:effectLst>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2"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375" t="9333" r="50000" b="52167"/>
          <a:stretch/>
        </p:blipFill>
        <p:spPr bwMode="auto">
          <a:xfrm>
            <a:off x="3293858" y="2996952"/>
            <a:ext cx="2556284" cy="309634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395536" y="620688"/>
            <a:ext cx="8352928" cy="147732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Детство и юность великого писателя</a:t>
            </a:r>
            <a:endPar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endParaRPr>
          </a:p>
        </p:txBody>
      </p:sp>
    </p:spTree>
    <p:extLst>
      <p:ext uri="{BB962C8B-B14F-4D97-AF65-F5344CB8AC3E}">
        <p14:creationId xmlns:p14="http://schemas.microsoft.com/office/powerpoint/2010/main" xmlns="" val="2919419886"/>
      </p:ext>
    </p:extLst>
  </p:cSld>
  <p:clrMapOvr>
    <a:masterClrMapping/>
  </p:clrMapOvr>
  <p:transition advTm="1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870"/>
          <a:stretch/>
        </p:blipFill>
        <p:spPr bwMode="auto">
          <a:xfrm>
            <a:off x="2633263" y="1052736"/>
            <a:ext cx="3820855" cy="54006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0" y="188640"/>
            <a:ext cx="8964488" cy="646331"/>
          </a:xfrm>
          <a:prstGeom prst="rect">
            <a:avLst/>
          </a:prstGeom>
        </p:spPr>
        <p:txBody>
          <a:bodyPr wrap="square">
            <a:spAutoFit/>
          </a:bodyPr>
          <a:lstStyle/>
          <a:p>
            <a:pPr algn="ct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Памятник Паустовскому </a:t>
            </a:r>
            <a:r>
              <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в Тарусе</a:t>
            </a:r>
            <a:endPar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1612694982"/>
      </p:ext>
    </p:extLst>
  </p:cSld>
  <p:clrMapOvr>
    <a:masterClrMapping/>
  </p:clrMapOvr>
  <p:transition advTm="10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7" name="Picture 3" descr="C:\Users\trufanova_in\Desktop\iamvkp_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323528" y="692696"/>
            <a:ext cx="8568952" cy="24468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Детская литература Константина Паустовского</a:t>
            </a:r>
          </a:p>
          <a:p>
            <a:pPr algn="ct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061433726"/>
      </p:ext>
    </p:extLst>
  </p:cSld>
  <p:clrMapOvr>
    <a:masterClrMapping/>
  </p:clrMapOvr>
  <p:transition advTm="10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1200329"/>
          </a:xfrm>
          <a:prstGeom prst="rect">
            <a:avLst/>
          </a:prstGeom>
        </p:spPr>
        <p:txBody>
          <a:bodyPr wrap="square">
            <a:spAutoFit/>
          </a:bodyPr>
          <a:lstStyle/>
          <a:p>
            <a:pPr algn="ct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Известные произведения </a:t>
            </a:r>
            <a:endPar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a:p>
            <a:pPr algn="ctr"/>
            <a:r>
              <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К.Г. Паустовского </a:t>
            </a: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для детей</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700808"/>
            <a:ext cx="2376264" cy="3672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83868" y="2996952"/>
            <a:ext cx="2376264" cy="3672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497" b="1478"/>
          <a:stretch/>
        </p:blipFill>
        <p:spPr bwMode="auto">
          <a:xfrm>
            <a:off x="6228184" y="1674827"/>
            <a:ext cx="2402210" cy="3698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26932982"/>
      </p:ext>
    </p:extLst>
  </p:cSld>
  <p:clrMapOvr>
    <a:masterClrMapping/>
  </p:clrMapOvr>
  <p:transition advTm="10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784976" cy="1200329"/>
          </a:xfrm>
          <a:prstGeom prst="rect">
            <a:avLst/>
          </a:prstGeom>
        </p:spPr>
        <p:txBody>
          <a:bodyPr wrap="square">
            <a:spAutoFit/>
          </a:bodyPr>
          <a:lstStyle/>
          <a:p>
            <a:pPr algn="ct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Известные произведения </a:t>
            </a:r>
            <a:endPar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endParaRPr>
          </a:p>
          <a:p>
            <a:pPr algn="ctr"/>
            <a:r>
              <a:rPr lang="ru-RU" sz="3600" b="1" i="1" dirty="0" smtClean="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К.Г</a:t>
            </a:r>
            <a:r>
              <a:rPr lang="ru-RU" sz="36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 Паустовского для детей</a:t>
            </a: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988840"/>
            <a:ext cx="2378075" cy="367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522" y="1988840"/>
            <a:ext cx="2378075" cy="3661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70399" y="2895045"/>
            <a:ext cx="2403202" cy="367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06805697"/>
      </p:ext>
    </p:extLst>
  </p:cSld>
  <p:clrMapOvr>
    <a:masterClrMapping/>
  </p:clrMapOvr>
  <p:transition advTm="10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descr="http://g03.a.alicdn.com/kf/HTB1MngfKFXXXXXSXXXXq6xXFXXXw/%D0%A0%D0%B5%D0%B0%D0%BB%D1%8C%D0%BD%D1%8B%D0%B5-%D0%BF%D0%BE%D0%B1%D0%B5%D0%B3-%D0%BD%D0%BE%D0%BC%D0%B5%D1%80-%D0%B8%D0%B3%D1%80%D1%8B-%D0%BE%D0%BF%D0%BE%D1%80%D0%B0-5-%D0%BA%D0%BD%D0%B8%D0%B3-%D0%BE%D0%BF%D0%BE%D1%80%D0%B0-%D0%BC%D0%B0%D0%B3%D0%B8%D1%8F-%D0%BE%D0%BF%D0%BE%D1%80%D1%8B-%D0%B4%D0%BB%D1%8F-%D1%8D%D0%B2%D0%B0%D0%BA%D1%83%D0%B0%D1%86%D0%B8%D0%B8-%D1%82%D0%B0%D0%B8%D0%BD%D1%81%D1%82%D0%B2%D0%B5%D0%BD%D0%BD%D1%83%D1%8E-%D0%BA%D0%BE%D0%BC%D0%BD%D0%B0%D1%82%D1%8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softEdge rad="317500"/>
          </a:effectLst>
        </p:spPr>
      </p:pic>
      <p:sp>
        <p:nvSpPr>
          <p:cNvPr id="4" name="Прямоугольник 3"/>
          <p:cNvSpPr/>
          <p:nvPr/>
        </p:nvSpPr>
        <p:spPr>
          <a:xfrm>
            <a:off x="0" y="260648"/>
            <a:ext cx="9144000"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Книги Константина Георгиевича Паустовского </a:t>
            </a:r>
          </a:p>
          <a:p>
            <a:pPr algn="ctr"/>
            <a:r>
              <a:rPr lang="ru-RU"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находящиеся в библиотечном фонде управления библиотечно-информационных ресурсов Белгородского ГАУ </a:t>
            </a:r>
          </a:p>
          <a:p>
            <a:pPr algn="ctr"/>
            <a:r>
              <a:rPr lang="ru-RU"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rPr>
              <a:t>им. В.Я. Горина</a:t>
            </a:r>
            <a:endParaRPr lang="ru-RU"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Console" pitchFamily="49" charset="0"/>
            </a:endParaRPr>
          </a:p>
        </p:txBody>
      </p:sp>
    </p:spTree>
  </p:cSld>
  <p:clrMapOvr>
    <a:masterClrMapping/>
  </p:clrMapOvr>
  <p:transition advTm="10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76672"/>
            <a:ext cx="4618856" cy="1162050"/>
          </a:xfrm>
        </p:spPr>
        <p:txBody>
          <a:bodyPr>
            <a:noAutofit/>
          </a:bodyPr>
          <a:lstStyle/>
          <a:p>
            <a:r>
              <a:rPr lang="ru-RU" sz="2200" dirty="0" smtClean="0"/>
              <a:t>Ш4Р7 Паустовский К. Повесть о </a:t>
            </a:r>
            <a:br>
              <a:rPr lang="ru-RU" sz="2200" dirty="0" smtClean="0"/>
            </a:br>
            <a:r>
              <a:rPr lang="ru-RU" sz="2200" dirty="0" smtClean="0"/>
              <a:t>П 21жизни. Т.1. / К. Г. Паустовский. - М. : Современный писатель, 1992. - 640 с.</a:t>
            </a:r>
            <a:endParaRPr lang="ru-RU" sz="2200" dirty="0"/>
          </a:p>
        </p:txBody>
      </p:sp>
      <p:sp>
        <p:nvSpPr>
          <p:cNvPr id="4" name="Текст 3"/>
          <p:cNvSpPr>
            <a:spLocks noGrp="1"/>
          </p:cNvSpPr>
          <p:nvPr>
            <p:ph type="body" sz="half" idx="2"/>
          </p:nvPr>
        </p:nvSpPr>
        <p:spPr>
          <a:xfrm>
            <a:off x="179512" y="1844824"/>
            <a:ext cx="4618856" cy="4691063"/>
          </a:xfrm>
        </p:spPr>
        <p:txBody>
          <a:bodyPr>
            <a:noAutofit/>
          </a:bodyPr>
          <a:lstStyle/>
          <a:p>
            <a:pPr algn="just"/>
            <a:r>
              <a:rPr lang="ru-RU" sz="2200" b="1" dirty="0" smtClean="0">
                <a:latin typeface="+mj-lt"/>
                <a:ea typeface="+mj-ea"/>
                <a:cs typeface="+mj-cs"/>
              </a:rPr>
              <a:t>Особенное место в наследии писателя занимают романы и повести. Биографическая "Повесть о жизни", над которой Паустовский работал в течение 20 лет, по праву является выдающимся произведением современной литературы. </a:t>
            </a:r>
          </a:p>
          <a:p>
            <a:pPr algn="just"/>
            <a:r>
              <a:rPr lang="ru-RU" sz="2200" b="1" dirty="0" smtClean="0">
                <a:latin typeface="+mj-lt"/>
                <a:ea typeface="+mj-ea"/>
                <a:cs typeface="+mj-cs"/>
              </a:rPr>
              <a:t>Представленное издание включает предисловие от автора и три первые (из шести) книги: "Далекие годы", "Беспокойная юность" и "Начало неведомого века"</a:t>
            </a:r>
          </a:p>
        </p:txBody>
      </p:sp>
      <p:pic>
        <p:nvPicPr>
          <p:cNvPr id="11265" name="Picture 1" descr="C:\Documents and Settings\sorokina_an\Рабочий стол\скан Еглевская\1 - 0001.jpg"/>
          <p:cNvPicPr>
            <a:picLocks noGrp="1" noChangeAspect="1" noChangeArrowheads="1"/>
          </p:cNvPicPr>
          <p:nvPr>
            <p:ph idx="1"/>
          </p:nvPr>
        </p:nvPicPr>
        <p:blipFill>
          <a:blip r:embed="rId2" cstate="print"/>
          <a:srcRect l="1705" r="30095" b="26598"/>
          <a:stretch>
            <a:fillRect/>
          </a:stretch>
        </p:blipFill>
        <p:spPr bwMode="auto">
          <a:xfrm>
            <a:off x="4932040" y="531737"/>
            <a:ext cx="3960440" cy="5591209"/>
          </a:xfrm>
          <a:prstGeom prst="rect">
            <a:avLst/>
          </a:prstGeom>
          <a:noFill/>
        </p:spPr>
      </p:pic>
    </p:spTree>
  </p:cSld>
  <p:clrMapOvr>
    <a:masterClrMapping/>
  </p:clrMapOvr>
  <p:transition advTm="1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3050"/>
            <a:ext cx="4608512" cy="1162050"/>
          </a:xfrm>
        </p:spPr>
        <p:txBody>
          <a:bodyPr>
            <a:normAutofit/>
          </a:bodyPr>
          <a:lstStyle/>
          <a:p>
            <a:r>
              <a:rPr lang="ru-RU" sz="2200" dirty="0" smtClean="0"/>
              <a:t>Ш3Р7 Паустовский К.Г. Повести и П21 рассказы / К.Г. Паустовский. – Л.: Лениздат, 1979. – 672 с.</a:t>
            </a:r>
          </a:p>
        </p:txBody>
      </p:sp>
      <p:sp>
        <p:nvSpPr>
          <p:cNvPr id="4" name="Текст 3"/>
          <p:cNvSpPr>
            <a:spLocks noGrp="1"/>
          </p:cNvSpPr>
          <p:nvPr>
            <p:ph type="body" sz="half" idx="2"/>
          </p:nvPr>
        </p:nvSpPr>
        <p:spPr>
          <a:xfrm>
            <a:off x="251520" y="2204864"/>
            <a:ext cx="4608512" cy="3888432"/>
          </a:xfrm>
        </p:spPr>
        <p:txBody>
          <a:bodyPr>
            <a:normAutofit/>
          </a:bodyPr>
          <a:lstStyle/>
          <a:p>
            <a:pPr algn="just"/>
            <a:r>
              <a:rPr lang="ru-RU" sz="2200" b="1" dirty="0" smtClean="0">
                <a:latin typeface="+mj-lt"/>
                <a:ea typeface="+mj-ea"/>
                <a:cs typeface="+mj-cs"/>
              </a:rPr>
              <a:t>В однотомник вошли широко известные повести "Черное море" и "Золотая роза", а также рассказы "Золой линь", "Корзина с еловыми шишками", "Мещерская сторона", "Дождливый рассвет" и другие. Состав произведений прилично демонстрирует творчество Паустовского</a:t>
            </a:r>
          </a:p>
        </p:txBody>
      </p:sp>
      <p:pic>
        <p:nvPicPr>
          <p:cNvPr id="10242" name="Picture 2" descr="C:\Documents and Settings\sorokina_an\Рабочий стол\скан Еглевская\1 - 0004.jpg"/>
          <p:cNvPicPr>
            <a:picLocks noGrp="1" noChangeAspect="1" noChangeArrowheads="1"/>
          </p:cNvPicPr>
          <p:nvPr>
            <p:ph idx="1"/>
          </p:nvPr>
        </p:nvPicPr>
        <p:blipFill>
          <a:blip r:embed="rId2" cstate="print"/>
          <a:srcRect l="31426" t="3898" b="33721"/>
          <a:stretch>
            <a:fillRect/>
          </a:stretch>
        </p:blipFill>
        <p:spPr bwMode="auto">
          <a:xfrm rot="16200000">
            <a:off x="3836094" y="1356594"/>
            <a:ext cx="5976664" cy="3928788"/>
          </a:xfrm>
          <a:prstGeom prst="rect">
            <a:avLst/>
          </a:prstGeom>
          <a:noFill/>
        </p:spPr>
      </p:pic>
    </p:spTree>
  </p:cSld>
  <p:clrMapOvr>
    <a:masterClrMapping/>
  </p:clrMapOvr>
  <p:transition advTm="1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3050"/>
            <a:ext cx="4536504" cy="1162050"/>
          </a:xfrm>
        </p:spPr>
        <p:txBody>
          <a:bodyPr>
            <a:normAutofit/>
          </a:bodyPr>
          <a:lstStyle/>
          <a:p>
            <a:r>
              <a:rPr lang="ru-RU" sz="2200" dirty="0" smtClean="0"/>
              <a:t>Ш4Р7 Паустовский К. Северная </a:t>
            </a:r>
            <a:br>
              <a:rPr lang="ru-RU" sz="2200" dirty="0" smtClean="0"/>
            </a:br>
            <a:r>
              <a:rPr lang="ru-RU" sz="2200" dirty="0" smtClean="0"/>
              <a:t>П 21 повесть/ К. Паустовский. – М.: Правда, 1989. – 640 с.</a:t>
            </a:r>
            <a:endParaRPr lang="ru-RU" sz="2200" dirty="0"/>
          </a:p>
        </p:txBody>
      </p:sp>
      <p:sp>
        <p:nvSpPr>
          <p:cNvPr id="4" name="Текст 3"/>
          <p:cNvSpPr>
            <a:spLocks noGrp="1"/>
          </p:cNvSpPr>
          <p:nvPr>
            <p:ph type="body" sz="half" idx="2"/>
          </p:nvPr>
        </p:nvSpPr>
        <p:spPr>
          <a:xfrm>
            <a:off x="251520" y="1844824"/>
            <a:ext cx="4536504" cy="4691063"/>
          </a:xfrm>
        </p:spPr>
        <p:txBody>
          <a:bodyPr>
            <a:normAutofit/>
          </a:bodyPr>
          <a:lstStyle/>
          <a:p>
            <a:pPr algn="just"/>
            <a:r>
              <a:rPr lang="ru-RU" sz="2200" b="1" dirty="0" smtClean="0">
                <a:latin typeface="+mj-lt"/>
                <a:ea typeface="+mj-ea"/>
                <a:cs typeface="+mj-cs"/>
              </a:rPr>
              <a:t>В сборник К. Паустовского «Северная повесть» вошли повести «Золотая роза», рассказывающая о писательском труде; «Повесть о лесах», затрагивающая взаимоотношения человека и природы; исторические повести – «Северная повесть», «Судьба Шарля Лонсевиля», а также жизнеописания людей искусства «Орест Кипренский», «Исаак Левитан», «разливы рек»</a:t>
            </a:r>
          </a:p>
        </p:txBody>
      </p:sp>
      <p:pic>
        <p:nvPicPr>
          <p:cNvPr id="1026" name="Picture 2" descr="\\10.1.1.7\common\Управление библиотечно-информационных ресурсов\12.tif"/>
          <p:cNvPicPr>
            <a:picLocks noGrp="1" noChangeAspect="1" noChangeArrowheads="1"/>
          </p:cNvPicPr>
          <p:nvPr>
            <p:ph idx="1"/>
          </p:nvPr>
        </p:nvPicPr>
        <p:blipFill>
          <a:blip r:embed="rId2" cstate="print"/>
          <a:srcRect l="5054" t="1230" r="34304" b="31106"/>
          <a:stretch>
            <a:fillRect/>
          </a:stretch>
        </p:blipFill>
        <p:spPr bwMode="auto">
          <a:xfrm>
            <a:off x="5004048" y="620688"/>
            <a:ext cx="3744416" cy="5654832"/>
          </a:xfrm>
          <a:prstGeom prst="rect">
            <a:avLst/>
          </a:prstGeom>
          <a:noFill/>
        </p:spPr>
      </p:pic>
    </p:spTree>
  </p:cSld>
  <p:clrMapOvr>
    <a:masterClrMapping/>
  </p:clrMapOvr>
  <p:transition advTm="1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76672"/>
            <a:ext cx="4536504" cy="1162050"/>
          </a:xfrm>
        </p:spPr>
        <p:txBody>
          <a:bodyPr>
            <a:noAutofit/>
          </a:bodyPr>
          <a:lstStyle/>
          <a:p>
            <a:r>
              <a:rPr lang="ru-RU" sz="2200" dirty="0" smtClean="0"/>
              <a:t>Ш4Р7 Паустовский К.Г. Во глубине П 21 России: Повести и рассказы / Сост. Г.А. Арбузова. – М.: Московский рабочий, 1982. – 286 с.</a:t>
            </a:r>
            <a:endParaRPr lang="ru-RU" sz="2200" dirty="0"/>
          </a:p>
        </p:txBody>
      </p:sp>
      <p:sp>
        <p:nvSpPr>
          <p:cNvPr id="4" name="Текст 3"/>
          <p:cNvSpPr>
            <a:spLocks noGrp="1"/>
          </p:cNvSpPr>
          <p:nvPr>
            <p:ph type="body" sz="half" idx="2"/>
          </p:nvPr>
        </p:nvSpPr>
        <p:spPr>
          <a:xfrm>
            <a:off x="251520" y="2166937"/>
            <a:ext cx="4536504" cy="4691063"/>
          </a:xfrm>
        </p:spPr>
        <p:txBody>
          <a:bodyPr>
            <a:normAutofit/>
          </a:bodyPr>
          <a:lstStyle/>
          <a:p>
            <a:pPr algn="just"/>
            <a:r>
              <a:rPr lang="ru-RU" sz="2200" b="1" dirty="0" smtClean="0">
                <a:latin typeface="+mj-lt"/>
                <a:ea typeface="+mj-ea"/>
                <a:cs typeface="+mj-cs"/>
              </a:rPr>
              <a:t>В книгу Константина Паустовского "Во глубине России" вошли небольшие повести и рассказы о Мещерском крае, о раздольях России, о красоте ее полей, рек и лесов, о людях, с которыми писатель встречался во время своих странствий по приокским просторам. В книге помещены фотографии</a:t>
            </a:r>
          </a:p>
        </p:txBody>
      </p:sp>
      <p:pic>
        <p:nvPicPr>
          <p:cNvPr id="8193" name="Picture 1" descr="C:\Documents and Settings\sorokina_an\Рабочий стол\скан Еглевская\1 - 0006.jpg"/>
          <p:cNvPicPr>
            <a:picLocks noGrp="1" noChangeAspect="1" noChangeArrowheads="1"/>
          </p:cNvPicPr>
          <p:nvPr>
            <p:ph idx="1"/>
          </p:nvPr>
        </p:nvPicPr>
        <p:blipFill>
          <a:blip r:embed="rId2" cstate="print"/>
          <a:srcRect r="29778" b="30288"/>
          <a:stretch>
            <a:fillRect/>
          </a:stretch>
        </p:blipFill>
        <p:spPr bwMode="auto">
          <a:xfrm>
            <a:off x="4932040" y="548680"/>
            <a:ext cx="3934144" cy="5688632"/>
          </a:xfrm>
          <a:prstGeom prst="rect">
            <a:avLst/>
          </a:prstGeom>
          <a:noFill/>
        </p:spPr>
      </p:pic>
    </p:spTree>
  </p:cSld>
  <p:clrMapOvr>
    <a:masterClrMapping/>
  </p:clrMapOvr>
  <p:transition advTm="10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3050"/>
            <a:ext cx="4536504" cy="1162050"/>
          </a:xfrm>
        </p:spPr>
        <p:txBody>
          <a:bodyPr/>
          <a:lstStyle/>
          <a:p>
            <a:r>
              <a:rPr lang="ru-RU" sz="2200" dirty="0" smtClean="0"/>
              <a:t>Ш4Р7 Паустовский К.Г. Лавровый </a:t>
            </a:r>
            <a:br>
              <a:rPr lang="ru-RU" sz="2200" dirty="0" smtClean="0"/>
            </a:br>
            <a:r>
              <a:rPr lang="ru-RU" sz="2200" dirty="0" smtClean="0"/>
              <a:t>П 21 венок / Сост. Г.А. Арбузова. – М.: Молодая гвардия, 1985. – 478 с.</a:t>
            </a:r>
            <a:endParaRPr lang="ru-RU" sz="2200" dirty="0"/>
          </a:p>
        </p:txBody>
      </p:sp>
      <p:sp>
        <p:nvSpPr>
          <p:cNvPr id="4" name="Текст 3"/>
          <p:cNvSpPr>
            <a:spLocks noGrp="1"/>
          </p:cNvSpPr>
          <p:nvPr>
            <p:ph type="body" sz="half" idx="2"/>
          </p:nvPr>
        </p:nvSpPr>
        <p:spPr>
          <a:xfrm>
            <a:off x="251520" y="2420888"/>
            <a:ext cx="4536504" cy="3645024"/>
          </a:xfrm>
        </p:spPr>
        <p:txBody>
          <a:bodyPr>
            <a:normAutofit/>
          </a:bodyPr>
          <a:lstStyle/>
          <a:p>
            <a:pPr algn="just"/>
            <a:r>
              <a:rPr lang="ru-RU" sz="2200" b="1" dirty="0" smtClean="0">
                <a:latin typeface="+mj-lt"/>
                <a:ea typeface="+mj-ea"/>
                <a:cs typeface="+mj-cs"/>
              </a:rPr>
              <a:t>В сборник входят широко известные повести о русских писателях и художниках, а также литературные портреты русских деятелей культуры как прошлого, так и современников и друзей Константина Георгиевича Паустовского</a:t>
            </a:r>
          </a:p>
        </p:txBody>
      </p:sp>
      <p:pic>
        <p:nvPicPr>
          <p:cNvPr id="7169" name="Picture 1" descr="C:\Documents and Settings\sorokina_an\Рабочий стол\скан Еглевская\1 - 0005.jpg"/>
          <p:cNvPicPr>
            <a:picLocks noGrp="1" noChangeAspect="1" noChangeArrowheads="1"/>
          </p:cNvPicPr>
          <p:nvPr>
            <p:ph idx="1"/>
          </p:nvPr>
        </p:nvPicPr>
        <p:blipFill>
          <a:blip r:embed="rId2" cstate="print"/>
          <a:srcRect l="2858" r="34057" b="31318"/>
          <a:stretch>
            <a:fillRect/>
          </a:stretch>
        </p:blipFill>
        <p:spPr bwMode="auto">
          <a:xfrm>
            <a:off x="4860032" y="548680"/>
            <a:ext cx="4043981" cy="5616200"/>
          </a:xfrm>
          <a:prstGeom prst="rect">
            <a:avLst/>
          </a:prstGeom>
          <a:noFill/>
        </p:spPr>
      </p:pic>
    </p:spTree>
  </p:cSld>
  <p:clrMapOvr>
    <a:masterClrMapping/>
  </p:clrMapOvr>
  <p:transition advTm="1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57278" y="941526"/>
            <a:ext cx="4520714" cy="5262979"/>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Константин Георгиевич Паустовский родился 31 мая 1892 года в Гранатном переулке в </a:t>
            </a:r>
            <a:r>
              <a:rPr lang="ru-RU" sz="2400" dirty="0" smtClean="0">
                <a:ln>
                  <a:solidFill>
                    <a:schemeClr val="tx2">
                      <a:lumMod val="75000"/>
                    </a:schemeClr>
                  </a:solidFill>
                </a:ln>
                <a:latin typeface="Constantia" pitchFamily="18" charset="0"/>
              </a:rPr>
              <a:t>Москве, в </a:t>
            </a:r>
            <a:r>
              <a:rPr lang="ru-RU" sz="2400" dirty="0">
                <a:ln>
                  <a:solidFill>
                    <a:schemeClr val="tx2">
                      <a:lumMod val="75000"/>
                    </a:schemeClr>
                  </a:solidFill>
                </a:ln>
                <a:latin typeface="Constantia" pitchFamily="18" charset="0"/>
              </a:rPr>
              <a:t>семье железнодорожного </a:t>
            </a:r>
            <a:r>
              <a:rPr lang="ru-RU" sz="2400" dirty="0" smtClean="0">
                <a:ln>
                  <a:solidFill>
                    <a:schemeClr val="tx2">
                      <a:lumMod val="75000"/>
                    </a:schemeClr>
                  </a:solidFill>
                </a:ln>
                <a:latin typeface="Constantia" pitchFamily="18" charset="0"/>
              </a:rPr>
              <a:t>статистика. В </a:t>
            </a:r>
            <a:r>
              <a:rPr lang="ru-RU" sz="2400" dirty="0">
                <a:ln>
                  <a:solidFill>
                    <a:schemeClr val="tx2">
                      <a:lumMod val="75000"/>
                    </a:schemeClr>
                  </a:solidFill>
                </a:ln>
                <a:latin typeface="Constantia" pitchFamily="18" charset="0"/>
              </a:rPr>
              <a:t>родительской семье писателя было четверо детей. У Константина Паустовского было двое старших братьев (Борис и Вадим) и сестра </a:t>
            </a:r>
            <a:r>
              <a:rPr lang="ru-RU" sz="2400" dirty="0" smtClean="0">
                <a:ln>
                  <a:solidFill>
                    <a:schemeClr val="tx2">
                      <a:lumMod val="75000"/>
                    </a:schemeClr>
                  </a:solidFill>
                </a:ln>
                <a:latin typeface="Constantia" pitchFamily="18" charset="0"/>
              </a:rPr>
              <a:t>Галина.</a:t>
            </a:r>
            <a:endParaRPr lang="ru-RU" sz="2400" dirty="0">
              <a:ln>
                <a:solidFill>
                  <a:schemeClr val="tx2">
                    <a:lumMod val="75000"/>
                  </a:schemeClr>
                </a:solidFill>
              </a:ln>
              <a:latin typeface="Constantia" pitchFamily="18" charset="0"/>
            </a:endParaRPr>
          </a:p>
          <a:p>
            <a:pPr algn="ctr"/>
            <a:r>
              <a:rPr lang="ru-RU" sz="2400" dirty="0" smtClean="0">
                <a:ln>
                  <a:solidFill>
                    <a:schemeClr val="tx2">
                      <a:lumMod val="75000"/>
                    </a:schemeClr>
                  </a:solidFill>
                </a:ln>
                <a:latin typeface="Constantia" pitchFamily="18" charset="0"/>
              </a:rPr>
              <a:t>В семье любили искусство: много пели, играли на рояле, часто посещали театр</a:t>
            </a:r>
            <a:endParaRPr lang="ru-RU" sz="2400" dirty="0">
              <a:ln>
                <a:solidFill>
                  <a:schemeClr val="tx2">
                    <a:lumMod val="75000"/>
                  </a:schemeClr>
                </a:solidFill>
              </a:ln>
              <a:latin typeface="Constantia" pitchFamily="18" charset="0"/>
            </a:endParaRPr>
          </a:p>
        </p:txBody>
      </p:sp>
      <p:pic>
        <p:nvPicPr>
          <p:cNvPr id="6147" name="Picture 3"/>
          <p:cNvPicPr>
            <a:picLocks noChangeAspect="1" noChangeArrowheads="1"/>
          </p:cNvPicPr>
          <p:nvPr/>
        </p:nvPicPr>
        <p:blipFill>
          <a:blip r:embed="rId3" cstate="print">
            <a:extLst>
              <a:ext uri="{BEBA8EAE-BF5A-486C-A8C5-ECC9F3942E4B}">
                <a14:imgProps xmlns:a14="http://schemas.microsoft.com/office/drawing/2010/main" xmlns="">
                  <a14:imgLayer r:embed="rId5">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251520" y="738660"/>
            <a:ext cx="3960440" cy="547260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66989713"/>
      </p:ext>
    </p:extLst>
  </p:cSld>
  <p:clrMapOvr>
    <a:overrideClrMapping bg1="lt1" tx1="dk1" bg2="lt2" tx2="dk2" accent1="accent1" accent2="accent2" accent3="accent3" accent4="accent4" accent5="accent5" accent6="accent6" hlink="hlink" folHlink="folHlink"/>
  </p:clrMapOvr>
  <p:transition advTm="1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268760"/>
            <a:ext cx="4536504" cy="1162050"/>
          </a:xfrm>
        </p:spPr>
        <p:txBody>
          <a:bodyPr>
            <a:noAutofit/>
          </a:bodyPr>
          <a:lstStyle/>
          <a:p>
            <a:r>
              <a:rPr lang="ru-RU" sz="2200" dirty="0" smtClean="0"/>
              <a:t>Ш4Р7 Паустовский К. Рождение П21 моря. Повесть / </a:t>
            </a:r>
            <a:br>
              <a:rPr lang="ru-RU" sz="2200" dirty="0" smtClean="0"/>
            </a:br>
            <a:r>
              <a:rPr lang="ru-RU" sz="2200" dirty="0" smtClean="0"/>
              <a:t>К. Паустовский. – М.: Военное издательство Военного Министерства Союза ССР, 1952. – 178 с.</a:t>
            </a:r>
            <a:endParaRPr lang="ru-RU" sz="2200" dirty="0"/>
          </a:p>
        </p:txBody>
      </p:sp>
      <p:sp>
        <p:nvSpPr>
          <p:cNvPr id="4" name="Текст 3"/>
          <p:cNvSpPr>
            <a:spLocks noGrp="1"/>
          </p:cNvSpPr>
          <p:nvPr>
            <p:ph type="body" sz="half" idx="2"/>
          </p:nvPr>
        </p:nvSpPr>
        <p:spPr>
          <a:xfrm>
            <a:off x="179512" y="2996952"/>
            <a:ext cx="4536504" cy="3356992"/>
          </a:xfrm>
        </p:spPr>
        <p:txBody>
          <a:bodyPr>
            <a:normAutofit/>
          </a:bodyPr>
          <a:lstStyle/>
          <a:p>
            <a:pPr algn="just"/>
            <a:r>
              <a:rPr lang="ru-RU" sz="2200" b="1" dirty="0" smtClean="0">
                <a:latin typeface="+mj-lt"/>
                <a:ea typeface="+mj-ea"/>
                <a:cs typeface="+mj-cs"/>
              </a:rPr>
              <a:t>В основе повести Константина Григорьевича Паустовского "Рождение моря" лежат впечатления писателя от поездок на строительство Волго-Донского канала</a:t>
            </a:r>
          </a:p>
        </p:txBody>
      </p:sp>
      <p:pic>
        <p:nvPicPr>
          <p:cNvPr id="6145" name="Picture 1" descr="C:\Documents and Settings\sorokina_an\Рабочий стол\скан Еглевская\1 - 0002.jpg"/>
          <p:cNvPicPr>
            <a:picLocks noGrp="1" noChangeAspect="1" noChangeArrowheads="1"/>
          </p:cNvPicPr>
          <p:nvPr>
            <p:ph idx="1"/>
          </p:nvPr>
        </p:nvPicPr>
        <p:blipFill>
          <a:blip r:embed="rId2" cstate="print"/>
          <a:srcRect l="1694" t="817" r="37327" b="31519"/>
          <a:stretch>
            <a:fillRect/>
          </a:stretch>
        </p:blipFill>
        <p:spPr bwMode="auto">
          <a:xfrm>
            <a:off x="4788024" y="335595"/>
            <a:ext cx="4032448" cy="6007525"/>
          </a:xfrm>
          <a:prstGeom prst="rect">
            <a:avLst/>
          </a:prstGeom>
          <a:noFill/>
        </p:spPr>
      </p:pic>
    </p:spTree>
  </p:cSld>
  <p:clrMapOvr>
    <a:masterClrMapping/>
  </p:clrMapOvr>
  <p:transition advTm="10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4"/>
            <a:ext cx="4536504" cy="1355750"/>
          </a:xfrm>
        </p:spPr>
        <p:txBody>
          <a:bodyPr>
            <a:noAutofit/>
          </a:bodyPr>
          <a:lstStyle/>
          <a:p>
            <a:r>
              <a:rPr lang="ru-RU" sz="2200" dirty="0" smtClean="0"/>
              <a:t>Ш3Р1 Паустовский К. Г. Повесть о П21 лесах и рассказы / К. Г. Паустовский. - М.: Гослитиздат, 1954. - 318 с.   </a:t>
            </a:r>
            <a:endParaRPr lang="ru-RU" sz="2200" dirty="0"/>
          </a:p>
        </p:txBody>
      </p:sp>
      <p:sp>
        <p:nvSpPr>
          <p:cNvPr id="4" name="Текст 3"/>
          <p:cNvSpPr>
            <a:spLocks noGrp="1"/>
          </p:cNvSpPr>
          <p:nvPr>
            <p:ph type="body" sz="half" idx="2"/>
          </p:nvPr>
        </p:nvSpPr>
        <p:spPr>
          <a:xfrm>
            <a:off x="251520" y="2636912"/>
            <a:ext cx="4536504" cy="3854351"/>
          </a:xfrm>
        </p:spPr>
        <p:txBody>
          <a:bodyPr/>
          <a:lstStyle/>
          <a:p>
            <a:pPr algn="just"/>
            <a:r>
              <a:rPr lang="ru-RU" sz="2200" b="1" dirty="0" smtClean="0">
                <a:latin typeface="+mj-lt"/>
                <a:ea typeface="+mj-ea"/>
                <a:cs typeface="+mj-cs"/>
              </a:rPr>
              <a:t>Известная повесть Константина Паустовского не только о любви к природе, но и о том, как ее, природу, надо сохранить. Главные герои повести - лесники. </a:t>
            </a:r>
          </a:p>
          <a:p>
            <a:pPr algn="just"/>
            <a:r>
              <a:rPr lang="ru-RU" sz="2200" b="1" dirty="0" smtClean="0">
                <a:latin typeface="+mj-lt"/>
                <a:ea typeface="+mj-ea"/>
                <a:cs typeface="+mj-cs"/>
              </a:rPr>
              <a:t>Книгу предваряет краткая автобиография</a:t>
            </a:r>
          </a:p>
          <a:p>
            <a:endParaRPr lang="ru-RU" dirty="0"/>
          </a:p>
        </p:txBody>
      </p:sp>
      <p:pic>
        <p:nvPicPr>
          <p:cNvPr id="5121" name="Picture 1" descr="C:\Documents and Settings\sorokina_an\Рабочий стол\скан Еглевская\1 - 0003.jpg"/>
          <p:cNvPicPr>
            <a:picLocks noGrp="1" noChangeAspect="1" noChangeArrowheads="1"/>
          </p:cNvPicPr>
          <p:nvPr>
            <p:ph idx="1"/>
          </p:nvPr>
        </p:nvPicPr>
        <p:blipFill>
          <a:blip r:embed="rId2" cstate="print"/>
          <a:srcRect l="1302" t="916" r="35806" b="31318"/>
          <a:stretch>
            <a:fillRect/>
          </a:stretch>
        </p:blipFill>
        <p:spPr bwMode="auto">
          <a:xfrm>
            <a:off x="4932040" y="444988"/>
            <a:ext cx="3962386" cy="5864332"/>
          </a:xfrm>
          <a:prstGeom prst="rect">
            <a:avLst/>
          </a:prstGeom>
          <a:noFill/>
        </p:spPr>
      </p:pic>
    </p:spTree>
  </p:cSld>
  <p:clrMapOvr>
    <a:masterClrMapping/>
  </p:clrMapOvr>
  <p:transition advTm="10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4536504" cy="3255342"/>
          </a:xfrm>
        </p:spPr>
        <p:txBody>
          <a:bodyPr>
            <a:noAutofit/>
          </a:bodyPr>
          <a:lstStyle/>
          <a:p>
            <a:r>
              <a:rPr lang="ru-RU" sz="2200" dirty="0" smtClean="0"/>
              <a:t>Никитина Н.Ю. Пространственно –временная структура рассказа К. Паустовского «Пыль земли Фарсистанской». [Электронный ресурс] — Электрон. дан. // От текста к контексту. — 2013. — № 1. — С. 52-58. — Режим доступа: http://e.lanbook.com/journal/issue/289139</a:t>
            </a:r>
            <a:endParaRPr lang="ru-RU" sz="2200" dirty="0"/>
          </a:p>
        </p:txBody>
      </p:sp>
      <p:sp>
        <p:nvSpPr>
          <p:cNvPr id="4" name="Текст 3"/>
          <p:cNvSpPr>
            <a:spLocks noGrp="1"/>
          </p:cNvSpPr>
          <p:nvPr>
            <p:ph type="body" sz="half" idx="2"/>
          </p:nvPr>
        </p:nvSpPr>
        <p:spPr>
          <a:xfrm>
            <a:off x="251520" y="3501008"/>
            <a:ext cx="4536504" cy="3212976"/>
          </a:xfrm>
        </p:spPr>
        <p:txBody>
          <a:bodyPr>
            <a:normAutofit lnSpcReduction="10000"/>
          </a:bodyPr>
          <a:lstStyle/>
          <a:p>
            <a:pPr algn="just"/>
            <a:r>
              <a:rPr lang="ru-RU" sz="2400" b="1" dirty="0" smtClean="0">
                <a:latin typeface="+mj-lt"/>
                <a:ea typeface="+mj-ea"/>
                <a:cs typeface="+mj-cs"/>
              </a:rPr>
              <a:t>В статье исследуется сложная пространственно-временная </a:t>
            </a:r>
            <a:r>
              <a:rPr lang="ru-RU" sz="2200" b="1" dirty="0" smtClean="0">
                <a:latin typeface="+mj-lt"/>
                <a:ea typeface="+mj-ea"/>
                <a:cs typeface="+mj-cs"/>
              </a:rPr>
              <a:t>структура рассказа «Пыль земли Фарсистанской», которая отражает реалистическое мироощущение автора, хотя особая метафоричность повествования корректирует реалистичность художественного мира рассказа Константина Паустовского </a:t>
            </a:r>
          </a:p>
        </p:txBody>
      </p:sp>
      <p:pic>
        <p:nvPicPr>
          <p:cNvPr id="6" name="Picture 2" descr="C:\Documents and Settings\sorokina_an\Рабочий стол\от текста_обложка.jpg"/>
          <p:cNvPicPr>
            <a:picLocks noGrp="1" noChangeAspect="1" noChangeArrowheads="1"/>
          </p:cNvPicPr>
          <p:nvPr>
            <p:ph idx="1"/>
          </p:nvPr>
        </p:nvPicPr>
        <p:blipFill>
          <a:blip r:embed="rId2" cstate="print"/>
          <a:srcRect/>
          <a:stretch>
            <a:fillRect/>
          </a:stretch>
        </p:blipFill>
        <p:spPr bwMode="auto">
          <a:xfrm>
            <a:off x="5292080" y="188640"/>
            <a:ext cx="3287391" cy="4340945"/>
          </a:xfrm>
          <a:prstGeom prst="rect">
            <a:avLst/>
          </a:prstGeom>
          <a:noFill/>
        </p:spPr>
      </p:pic>
      <p:pic>
        <p:nvPicPr>
          <p:cNvPr id="4097" name="Picture 1" descr="C:\Documents and Settings\sorokina_an\Рабочий стол\пространственно....JPG"/>
          <p:cNvPicPr>
            <a:picLocks noChangeAspect="1" noChangeArrowheads="1"/>
          </p:cNvPicPr>
          <p:nvPr/>
        </p:nvPicPr>
        <p:blipFill>
          <a:blip r:embed="rId3" cstate="print"/>
          <a:srcRect l="2715" t="1271" r="71045" b="68227"/>
          <a:stretch>
            <a:fillRect/>
          </a:stretch>
        </p:blipFill>
        <p:spPr bwMode="auto">
          <a:xfrm>
            <a:off x="5580112" y="2276872"/>
            <a:ext cx="3302382" cy="4293096"/>
          </a:xfrm>
          <a:prstGeom prst="rect">
            <a:avLst/>
          </a:prstGeom>
          <a:noFill/>
        </p:spPr>
      </p:pic>
    </p:spTree>
  </p:cSld>
  <p:clrMapOvr>
    <a:masterClrMapping/>
  </p:clrMapOvr>
  <p:transition advTm="10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96752"/>
            <a:ext cx="4464496" cy="2579886"/>
          </a:xfrm>
        </p:spPr>
        <p:txBody>
          <a:bodyPr>
            <a:noAutofit/>
          </a:bodyPr>
          <a:lstStyle/>
          <a:p>
            <a:r>
              <a:rPr lang="ru-RU" sz="2200" dirty="0" smtClean="0"/>
              <a:t>Сухорукова Ю.А. Трансформация принципа «поэмности» в новелле К.Г. Паустовского «Равнина под снегом». [Электронный ресурс] / Ю.А. Сухорукова, Н.П. Хрящева, N.P. Khryascheva. — Электрон. дан. // Вестник Удмуртского университета. — 2011. — № 4(серия 5). — С. 78-82. — Режим доступа:http://e.lanbook.com/journal/issue/290620 — Загл. с экрана.</a:t>
            </a:r>
            <a:endParaRPr lang="ru-RU" sz="2200" dirty="0"/>
          </a:p>
        </p:txBody>
      </p:sp>
      <p:sp>
        <p:nvSpPr>
          <p:cNvPr id="4" name="Текст 3"/>
          <p:cNvSpPr>
            <a:spLocks noGrp="1"/>
          </p:cNvSpPr>
          <p:nvPr>
            <p:ph type="body" sz="half" idx="2"/>
          </p:nvPr>
        </p:nvSpPr>
        <p:spPr>
          <a:xfrm>
            <a:off x="179512" y="4005064"/>
            <a:ext cx="4536504" cy="2193107"/>
          </a:xfrm>
        </p:spPr>
        <p:txBody>
          <a:bodyPr>
            <a:noAutofit/>
          </a:bodyPr>
          <a:lstStyle/>
          <a:p>
            <a:pPr algn="just"/>
            <a:r>
              <a:rPr lang="ru-RU" sz="2200" b="1" dirty="0" smtClean="0">
                <a:latin typeface="+mj-lt"/>
                <a:ea typeface="+mj-ea"/>
                <a:cs typeface="+mj-cs"/>
              </a:rPr>
              <a:t>Трансформация принципа «поэмности» связана с исследованием внутреннего мира художника. «Повесть жизни» превращается в воспоминание, позволяющее понять феномен воображения как главной творческой силы </a:t>
            </a:r>
          </a:p>
        </p:txBody>
      </p:sp>
      <p:pic>
        <p:nvPicPr>
          <p:cNvPr id="67588" name="Picture 4" descr="http://cyberleninka.ru/images/social/OG.33147.jpg"/>
          <p:cNvPicPr>
            <a:picLocks noChangeAspect="1" noChangeArrowheads="1"/>
          </p:cNvPicPr>
          <p:nvPr/>
        </p:nvPicPr>
        <p:blipFill>
          <a:blip r:embed="rId2" cstate="print"/>
          <a:srcRect l="30972" t="6300" r="41576" b="7076"/>
          <a:stretch>
            <a:fillRect/>
          </a:stretch>
        </p:blipFill>
        <p:spPr bwMode="auto">
          <a:xfrm>
            <a:off x="4932040" y="188640"/>
            <a:ext cx="3554798" cy="5013176"/>
          </a:xfrm>
          <a:prstGeom prst="rect">
            <a:avLst/>
          </a:prstGeom>
          <a:noFill/>
        </p:spPr>
      </p:pic>
      <p:pic>
        <p:nvPicPr>
          <p:cNvPr id="67586" name="Picture 2" descr="C:\Documents and Settings\sorokina_an\Рабочий стол\1.JPG"/>
          <p:cNvPicPr>
            <a:picLocks noGrp="1" noChangeAspect="1" noChangeArrowheads="1"/>
          </p:cNvPicPr>
          <p:nvPr>
            <p:ph idx="1"/>
          </p:nvPr>
        </p:nvPicPr>
        <p:blipFill>
          <a:blip r:embed="rId3" cstate="print"/>
          <a:srcRect r="66904" b="65765"/>
          <a:stretch>
            <a:fillRect/>
          </a:stretch>
        </p:blipFill>
        <p:spPr bwMode="auto">
          <a:xfrm>
            <a:off x="5364088" y="1484784"/>
            <a:ext cx="3540293" cy="5214740"/>
          </a:xfrm>
          <a:prstGeom prst="rect">
            <a:avLst/>
          </a:prstGeom>
          <a:noFill/>
        </p:spPr>
      </p:pic>
    </p:spTree>
  </p:cSld>
  <p:clrMapOvr>
    <a:masterClrMapping/>
  </p:clrMapOvr>
  <p:transition advTm="10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4680520" cy="2736304"/>
          </a:xfrm>
        </p:spPr>
        <p:txBody>
          <a:bodyPr>
            <a:noAutofit/>
          </a:bodyPr>
          <a:lstStyle/>
          <a:p>
            <a:r>
              <a:rPr lang="ru-RU" sz="2200" dirty="0" smtClean="0"/>
              <a:t>Никитина, Н.Ю. Полифония в рассказах К.Паустовского. [Электронный ресурс] — Электрон. дан. // От текста к контексту. — 2014. — № 1. — С. 103-107. — Режим доступа: http://e.lanbook.com/journal/issue/292165 — Загл. с экрана.</a:t>
            </a:r>
            <a:endParaRPr lang="ru-RU" sz="2200" dirty="0"/>
          </a:p>
        </p:txBody>
      </p:sp>
      <p:sp>
        <p:nvSpPr>
          <p:cNvPr id="3" name="Содержимое 2"/>
          <p:cNvSpPr>
            <a:spLocks noGrp="1"/>
          </p:cNvSpPr>
          <p:nvPr>
            <p:ph idx="1"/>
          </p:nvPr>
        </p:nvSpPr>
        <p:spPr/>
        <p:txBody>
          <a:bodyPr/>
          <a:lstStyle/>
          <a:p>
            <a:pPr>
              <a:buNone/>
            </a:pPr>
            <a:endParaRPr lang="ru-RU" dirty="0"/>
          </a:p>
        </p:txBody>
      </p:sp>
      <p:sp>
        <p:nvSpPr>
          <p:cNvPr id="4" name="Текст 3"/>
          <p:cNvSpPr>
            <a:spLocks noGrp="1"/>
          </p:cNvSpPr>
          <p:nvPr>
            <p:ph type="body" sz="half" idx="2"/>
          </p:nvPr>
        </p:nvSpPr>
        <p:spPr>
          <a:xfrm>
            <a:off x="107504" y="2780928"/>
            <a:ext cx="4680520" cy="3933056"/>
          </a:xfrm>
        </p:spPr>
        <p:txBody>
          <a:bodyPr>
            <a:noAutofit/>
          </a:bodyPr>
          <a:lstStyle/>
          <a:p>
            <a:pPr algn="just"/>
            <a:r>
              <a:rPr lang="ru-RU" sz="2200" b="1" dirty="0" smtClean="0">
                <a:latin typeface="+mj-lt"/>
                <a:ea typeface="+mj-ea"/>
                <a:cs typeface="+mj-cs"/>
              </a:rPr>
              <a:t>Явление полифонии характерно для романной структуры, но в данной работе это явление рассматривается на примере рассказов К. Паустовского «Кот Ворюга» и «Резиновая лодка». Полифония в данных рассказах представляет собой сложную систему множества точек зрения, определяющую всю структуру повествования, при этом точка зрения автора-повествователя является главной,текстообразующей</a:t>
            </a:r>
          </a:p>
        </p:txBody>
      </p:sp>
      <p:sp>
        <p:nvSpPr>
          <p:cNvPr id="2052" name="AutoShape 4" descr="https://publications.hse.ru/pubs/share/book/cover/thumb/6126781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026" name="Picture 2" descr="C:\Documents and Settings\sorokina_an\Рабочий стол\от текста_обложка.jpg"/>
          <p:cNvPicPr>
            <a:picLocks noChangeAspect="1" noChangeArrowheads="1"/>
          </p:cNvPicPr>
          <p:nvPr/>
        </p:nvPicPr>
        <p:blipFill>
          <a:blip r:embed="rId2" cstate="print"/>
          <a:srcRect/>
          <a:stretch>
            <a:fillRect/>
          </a:stretch>
        </p:blipFill>
        <p:spPr bwMode="auto">
          <a:xfrm>
            <a:off x="5220072" y="188640"/>
            <a:ext cx="3600400" cy="4676924"/>
          </a:xfrm>
          <a:prstGeom prst="rect">
            <a:avLst/>
          </a:prstGeom>
          <a:noFill/>
        </p:spPr>
      </p:pic>
      <p:pic>
        <p:nvPicPr>
          <p:cNvPr id="2054" name="Picture 6" descr="C:\Documents and Settings\sorokina_an\Рабочий стол\111_000.jpg"/>
          <p:cNvPicPr>
            <a:picLocks noChangeAspect="1" noChangeArrowheads="1"/>
          </p:cNvPicPr>
          <p:nvPr/>
        </p:nvPicPr>
        <p:blipFill>
          <a:blip r:embed="rId3" cstate="print"/>
          <a:srcRect/>
          <a:stretch>
            <a:fillRect/>
          </a:stretch>
        </p:blipFill>
        <p:spPr bwMode="auto">
          <a:xfrm>
            <a:off x="5508104" y="2420888"/>
            <a:ext cx="3456384" cy="4248472"/>
          </a:xfrm>
          <a:prstGeom prst="rect">
            <a:avLst/>
          </a:prstGeom>
          <a:noFill/>
        </p:spPr>
      </p:pic>
    </p:spTree>
  </p:cSld>
  <p:clrMapOvr>
    <a:masterClrMapping/>
  </p:clrMapOvr>
  <p:transition advTm="10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3118515"/>
            <a:ext cx="7416824" cy="3739485"/>
          </a:xfrm>
          <a:prstGeom prst="rect">
            <a:avLst/>
          </a:prstGeom>
        </p:spPr>
        <p:txBody>
          <a:bodyPr wrap="square">
            <a:spAutoFit/>
          </a:bodyPr>
          <a:lstStyle/>
          <a:p>
            <a:pPr algn="ctr"/>
            <a:r>
              <a:rPr lang="ru-RU" sz="3800" dirty="0">
                <a:ln>
                  <a:solidFill>
                    <a:schemeClr val="tx2">
                      <a:lumMod val="75000"/>
                    </a:schemeClr>
                  </a:solidFill>
                </a:ln>
                <a:solidFill>
                  <a:schemeClr val="dk1"/>
                </a:solidFill>
                <a:latin typeface="Constantia" pitchFamily="18" charset="0"/>
              </a:rPr>
              <a:t>«Читайте! И пусть в вашей жизни не будет ни одного дня, когда бы вы не прочли хоть одной странички из новой книги</a:t>
            </a:r>
            <a:r>
              <a:rPr lang="ru-RU" sz="3800" dirty="0" smtClean="0">
                <a:ln>
                  <a:solidFill>
                    <a:schemeClr val="tx2">
                      <a:lumMod val="75000"/>
                    </a:schemeClr>
                  </a:solidFill>
                </a:ln>
                <a:solidFill>
                  <a:schemeClr val="dk1"/>
                </a:solidFill>
                <a:latin typeface="Constantia" pitchFamily="18" charset="0"/>
              </a:rPr>
              <a:t>» </a:t>
            </a:r>
          </a:p>
          <a:p>
            <a:pPr algn="r"/>
            <a:endParaRPr lang="ru-RU" sz="500" dirty="0" smtClean="0">
              <a:ln>
                <a:solidFill>
                  <a:schemeClr val="tx2">
                    <a:lumMod val="75000"/>
                  </a:schemeClr>
                </a:solidFill>
              </a:ln>
              <a:solidFill>
                <a:schemeClr val="dk1"/>
              </a:solidFill>
              <a:latin typeface="Constantia" pitchFamily="18" charset="0"/>
            </a:endParaRPr>
          </a:p>
          <a:p>
            <a:pPr algn="r"/>
            <a:endParaRPr lang="ru-RU" sz="500" dirty="0">
              <a:ln>
                <a:solidFill>
                  <a:schemeClr val="tx2">
                    <a:lumMod val="75000"/>
                  </a:schemeClr>
                </a:solidFill>
              </a:ln>
              <a:solidFill>
                <a:schemeClr val="dk1"/>
              </a:solidFill>
              <a:latin typeface="Constantia" pitchFamily="18" charset="0"/>
            </a:endParaRPr>
          </a:p>
          <a:p>
            <a:pPr algn="r"/>
            <a:endParaRPr lang="ru-RU" sz="500" dirty="0" smtClean="0">
              <a:ln>
                <a:solidFill>
                  <a:schemeClr val="tx2">
                    <a:lumMod val="75000"/>
                  </a:schemeClr>
                </a:solidFill>
              </a:ln>
              <a:solidFill>
                <a:schemeClr val="dk1"/>
              </a:solidFill>
              <a:latin typeface="Constantia" pitchFamily="18" charset="0"/>
            </a:endParaRPr>
          </a:p>
          <a:p>
            <a:pPr algn="r"/>
            <a:r>
              <a:rPr lang="ru-RU" sz="3200" dirty="0" smtClean="0">
                <a:ln>
                  <a:solidFill>
                    <a:schemeClr val="tx2">
                      <a:lumMod val="75000"/>
                    </a:schemeClr>
                  </a:solidFill>
                </a:ln>
                <a:solidFill>
                  <a:schemeClr val="dk1"/>
                </a:solidFill>
                <a:latin typeface="Constantia" pitchFamily="18" charset="0"/>
              </a:rPr>
              <a:t>К.Г. Паустовский </a:t>
            </a:r>
            <a:endParaRPr lang="ru-RU" sz="3200" dirty="0">
              <a:ln>
                <a:solidFill>
                  <a:schemeClr val="tx2">
                    <a:lumMod val="75000"/>
                  </a:schemeClr>
                </a:solidFill>
              </a:ln>
              <a:solidFill>
                <a:schemeClr val="dk1"/>
              </a:solidFill>
              <a:latin typeface="Constantia" pitchFamily="18" charset="0"/>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195139"/>
            <a:ext cx="3888432" cy="29298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55434086"/>
      </p:ext>
    </p:extLst>
  </p:cSld>
  <p:clrMapOvr>
    <a:masterClrMapping/>
  </p:clrMapOvr>
  <p:transition advTm="1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524" y="5517231"/>
            <a:ext cx="3744416" cy="830997"/>
          </a:xfrm>
          <a:prstGeom prst="rect">
            <a:avLst/>
          </a:prstGeom>
        </p:spPr>
        <p:txBody>
          <a:bodyPr wrap="square">
            <a:spAutoFit/>
          </a:bodyPr>
          <a:lstStyle/>
          <a:p>
            <a:pPr algn="ctr"/>
            <a:r>
              <a:rPr lang="ru-RU" sz="2400" b="1" i="1" dirty="0">
                <a:ln w="12700">
                  <a:solidFill>
                    <a:schemeClr val="accent6">
                      <a:lumMod val="75000"/>
                    </a:schemeClr>
                  </a:solidFill>
                  <a:prstDash val="solid"/>
                </a:ln>
                <a:solidFill>
                  <a:srgbClr val="002060"/>
                </a:solidFill>
                <a:effectLst>
                  <a:outerShdw blurRad="41275" dist="20320" dir="1800000" algn="tl" rotWithShape="0">
                    <a:srgbClr val="000000">
                      <a:alpha val="40000"/>
                    </a:srgbClr>
                  </a:outerShdw>
                </a:effectLst>
              </a:rPr>
              <a:t>Мать - Мария Григорьевна Паустовская</a:t>
            </a:r>
          </a:p>
        </p:txBody>
      </p:sp>
      <p:sp>
        <p:nvSpPr>
          <p:cNvPr id="3" name="Прямоугольник 2"/>
          <p:cNvSpPr/>
          <p:nvPr/>
        </p:nvSpPr>
        <p:spPr>
          <a:xfrm>
            <a:off x="4339216" y="836712"/>
            <a:ext cx="4572000" cy="5262979"/>
          </a:xfrm>
          <a:prstGeom prst="rect">
            <a:avLst/>
          </a:prstGeom>
        </p:spPr>
        <p:txBody>
          <a:bodyPr>
            <a:spAutoFit/>
          </a:bodyPr>
          <a:lstStyle/>
          <a:p>
            <a:pPr algn="ctr"/>
            <a:r>
              <a:rPr lang="ru-RU" sz="2400" dirty="0">
                <a:ln>
                  <a:solidFill>
                    <a:schemeClr val="tx2">
                      <a:lumMod val="75000"/>
                    </a:schemeClr>
                  </a:solidFill>
                </a:ln>
                <a:latin typeface="Constantia" pitchFamily="18" charset="0"/>
              </a:rPr>
              <a:t>Мария Григорьевна </a:t>
            </a:r>
            <a:r>
              <a:rPr lang="ru-RU" sz="2400" dirty="0" smtClean="0">
                <a:ln>
                  <a:solidFill>
                    <a:schemeClr val="tx2">
                      <a:lumMod val="75000"/>
                    </a:schemeClr>
                  </a:solidFill>
                </a:ln>
                <a:latin typeface="Constantia" pitchFamily="18" charset="0"/>
              </a:rPr>
              <a:t>Паустовская (мать), была </a:t>
            </a:r>
            <a:r>
              <a:rPr lang="ru-RU" sz="2400" dirty="0">
                <a:ln>
                  <a:solidFill>
                    <a:schemeClr val="tx2">
                      <a:lumMod val="75000"/>
                    </a:schemeClr>
                  </a:solidFill>
                </a:ln>
                <a:latin typeface="Constantia" pitchFamily="18" charset="0"/>
              </a:rPr>
              <a:t>женщиной властной и неласковой. Всю жизнь она держалась "твердых взглядов", сводившихся преимущественно к задачам воспитания детей. Неласковость ее была напускная. Мать была убеждена, что только при строгом и суровом обращении с детьми можно вырастить из них "что-нибудь путное</a:t>
            </a:r>
            <a:r>
              <a:rPr lang="ru-RU" sz="2400" dirty="0" smtClean="0">
                <a:ln>
                  <a:solidFill>
                    <a:schemeClr val="tx2">
                      <a:lumMod val="75000"/>
                    </a:schemeClr>
                  </a:solidFill>
                </a:ln>
                <a:latin typeface="Constantia" pitchFamily="18" charset="0"/>
              </a:rPr>
              <a:t>"</a:t>
            </a:r>
            <a:endParaRPr lang="ru-RU" sz="2400" dirty="0">
              <a:ln>
                <a:solidFill>
                  <a:schemeClr val="tx2">
                    <a:lumMod val="75000"/>
                  </a:schemeClr>
                </a:solidFill>
              </a:ln>
              <a:latin typeface="Constantia" pitchFamily="18"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50" t="13024" r="50000" b="18433"/>
          <a:stretch/>
        </p:blipFill>
        <p:spPr bwMode="auto">
          <a:xfrm>
            <a:off x="647564" y="548680"/>
            <a:ext cx="3024336" cy="475252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7959391"/>
      </p:ext>
    </p:extLst>
  </p:cSld>
  <p:clrMapOvr>
    <a:masterClrMapping/>
  </p:clrMapOvr>
  <p:transition advTm="1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548680"/>
            <a:ext cx="7416824" cy="6001643"/>
          </a:xfrm>
          <a:prstGeom prst="rect">
            <a:avLst/>
          </a:prstGeom>
        </p:spPr>
        <p:txBody>
          <a:bodyPr wrap="square">
            <a:spAutoFit/>
          </a:bodyPr>
          <a:lstStyle/>
          <a:p>
            <a:pPr algn="ctr"/>
            <a:r>
              <a:rPr lang="ru-RU" sz="2400" dirty="0">
                <a:ln>
                  <a:solidFill>
                    <a:schemeClr val="tx2">
                      <a:lumMod val="75000"/>
                    </a:schemeClr>
                  </a:solidFill>
                </a:ln>
                <a:latin typeface="Constantia" pitchFamily="18" charset="0"/>
              </a:rPr>
              <a:t>Георгий Максимович Паустовский (отец) происходил из запорожских казаков, переселившихся после разгрома Сечи на берега реки Рось около Белой Церкви</a:t>
            </a:r>
            <a:r>
              <a:rPr lang="ru-RU" sz="2400" dirty="0" smtClean="0">
                <a:ln>
                  <a:solidFill>
                    <a:schemeClr val="tx2">
                      <a:lumMod val="75000"/>
                    </a:schemeClr>
                  </a:solidFill>
                </a:ln>
                <a:latin typeface="Constantia" pitchFamily="18" charset="0"/>
              </a:rPr>
              <a:t>. Отец </a:t>
            </a:r>
            <a:r>
              <a:rPr lang="ru-RU" sz="2400" dirty="0">
                <a:ln>
                  <a:solidFill>
                    <a:schemeClr val="tx2">
                      <a:lumMod val="75000"/>
                    </a:schemeClr>
                  </a:solidFill>
                </a:ln>
                <a:latin typeface="Constantia" pitchFamily="18" charset="0"/>
              </a:rPr>
              <a:t>был железнодорожным статистиком. Несмотря на профессию, требовавшую трезвого взгляда на вещи, был неисправимым мечтателем. Он не выносил никаких тягостей и забот. Поэтому среди родственников за ним установилась слава человека легкомысленного и бесхарактерного, репутация фантазера, который, по словам </a:t>
            </a:r>
            <a:r>
              <a:rPr lang="ru-RU" sz="2400" dirty="0" smtClean="0">
                <a:ln>
                  <a:solidFill>
                    <a:schemeClr val="tx2">
                      <a:lumMod val="75000"/>
                    </a:schemeClr>
                  </a:solidFill>
                </a:ln>
                <a:latin typeface="Constantia" pitchFamily="18" charset="0"/>
              </a:rPr>
              <a:t>бабушки</a:t>
            </a:r>
            <a:r>
              <a:rPr lang="ru-RU" sz="2400" dirty="0">
                <a:ln>
                  <a:solidFill>
                    <a:schemeClr val="tx2">
                      <a:lumMod val="75000"/>
                    </a:schemeClr>
                  </a:solidFill>
                </a:ln>
                <a:latin typeface="Constantia" pitchFamily="18" charset="0"/>
              </a:rPr>
              <a:t>, "не имел права жениться и заводить детей". Очевидно, из-за этих своих свойств отец долго не уживался на одном месте. После Москвы он служил в Пскове, в Вильно и, наконец, более или менее прочно осел в Киеве, на Юго-Западной железной </a:t>
            </a:r>
            <a:r>
              <a:rPr lang="ru-RU" sz="2400" dirty="0" smtClean="0">
                <a:ln>
                  <a:solidFill>
                    <a:schemeClr val="tx2">
                      <a:lumMod val="75000"/>
                    </a:schemeClr>
                  </a:solidFill>
                </a:ln>
                <a:latin typeface="Constantia" pitchFamily="18" charset="0"/>
              </a:rPr>
              <a:t>дороге</a:t>
            </a:r>
            <a:endParaRPr lang="ru-RU" sz="2400" dirty="0">
              <a:ln>
                <a:solidFill>
                  <a:schemeClr val="tx2">
                    <a:lumMod val="75000"/>
                  </a:schemeClr>
                </a:solidFill>
              </a:ln>
              <a:solidFill>
                <a:srgbClr val="FF0000"/>
              </a:solidFill>
              <a:latin typeface="Constantia" pitchFamily="18" charset="0"/>
            </a:endParaRPr>
          </a:p>
        </p:txBody>
      </p:sp>
    </p:spTree>
    <p:extLst>
      <p:ext uri="{BB962C8B-B14F-4D97-AF65-F5344CB8AC3E}">
        <p14:creationId xmlns:p14="http://schemas.microsoft.com/office/powerpoint/2010/main" xmlns="" val="4184887645"/>
      </p:ext>
    </p:extLst>
  </p:cSld>
  <p:clrMapOvr>
    <a:masterClrMapping/>
  </p:clrMapOvr>
  <p:transition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75713" y="548680"/>
            <a:ext cx="4572000" cy="5693866"/>
          </a:xfrm>
          <a:prstGeom prst="rect">
            <a:avLst/>
          </a:prstGeom>
        </p:spPr>
        <p:txBody>
          <a:bodyPr wrap="square">
            <a:spAutoFit/>
          </a:bodyPr>
          <a:lstStyle/>
          <a:p>
            <a:pPr algn="ctr"/>
            <a:r>
              <a:rPr lang="ru-RU" sz="2800" dirty="0">
                <a:ln>
                  <a:solidFill>
                    <a:schemeClr val="tx2">
                      <a:lumMod val="75000"/>
                    </a:schemeClr>
                  </a:solidFill>
                </a:ln>
                <a:latin typeface="Constantia" pitchFamily="18" charset="0"/>
              </a:rPr>
              <a:t> После переезда семьи Паустовских в Киев Костя поступил в классическую гимназию. В годы учёбы он много читал и уже тогда писал свои первые стихи. У него были замечательные учителя русской словесности, истории и психологии, которые сыграли немалую роль в становлении </a:t>
            </a:r>
            <a:r>
              <a:rPr lang="ru-RU" sz="2800" dirty="0" smtClean="0">
                <a:ln>
                  <a:solidFill>
                    <a:schemeClr val="tx2">
                      <a:lumMod val="75000"/>
                    </a:schemeClr>
                  </a:solidFill>
                </a:ln>
                <a:latin typeface="Constantia" pitchFamily="18" charset="0"/>
              </a:rPr>
              <a:t>писателя</a:t>
            </a:r>
            <a:endParaRPr lang="ru-RU" sz="2800" dirty="0">
              <a:ln>
                <a:solidFill>
                  <a:schemeClr val="tx2">
                    <a:lumMod val="75000"/>
                  </a:schemeClr>
                </a:solidFill>
              </a:ln>
              <a:solidFill>
                <a:srgbClr val="FF0000"/>
              </a:solidFill>
              <a:latin typeface="Constantia" pitchFamily="18" charset="0"/>
            </a:endParaRPr>
          </a:p>
        </p:txBody>
      </p:sp>
      <p:pic>
        <p:nvPicPr>
          <p:cNvPr id="11268"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926" t="25221" r="10599" b="9795"/>
          <a:stretch/>
        </p:blipFill>
        <p:spPr bwMode="auto">
          <a:xfrm>
            <a:off x="242056" y="3914453"/>
            <a:ext cx="4121214" cy="290806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3469" y="116633"/>
            <a:ext cx="2698387" cy="367240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50252704"/>
      </p:ext>
    </p:extLst>
  </p:cSld>
  <p:clrMapOvr>
    <a:masterClrMapping/>
  </p:clrMapOvr>
  <p:transition advTm="1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t="2439"/>
          <a:stretch>
            <a:fillRect/>
          </a:stretch>
        </p:blipFill>
        <p:spPr bwMode="auto">
          <a:xfrm>
            <a:off x="539552" y="188640"/>
            <a:ext cx="4224337"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640" y="3284984"/>
            <a:ext cx="2592288" cy="3410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4932040" y="1124744"/>
            <a:ext cx="4032448" cy="4031873"/>
          </a:xfrm>
          <a:prstGeom prst="rect">
            <a:avLst/>
          </a:prstGeom>
        </p:spPr>
        <p:txBody>
          <a:bodyPr wrap="square">
            <a:spAutoFit/>
          </a:bodyPr>
          <a:lstStyle/>
          <a:p>
            <a:pPr algn="ctr"/>
            <a:r>
              <a:rPr lang="ru-RU" sz="3200" dirty="0" smtClean="0">
                <a:ln>
                  <a:solidFill>
                    <a:schemeClr val="tx2">
                      <a:lumMod val="75000"/>
                    </a:schemeClr>
                  </a:solidFill>
                </a:ln>
                <a:latin typeface="Constantia" pitchFamily="18" charset="0"/>
              </a:rPr>
              <a:t>Во </a:t>
            </a:r>
            <a:r>
              <a:rPr lang="ru-RU" sz="3200" dirty="0">
                <a:ln>
                  <a:solidFill>
                    <a:schemeClr val="tx2">
                      <a:lumMod val="75000"/>
                    </a:schemeClr>
                  </a:solidFill>
                </a:ln>
                <a:latin typeface="Constantia" pitchFamily="18" charset="0"/>
              </a:rPr>
              <a:t>времена учебы в гимназии Паустовский пишет свой первый рассказ «На воде» и публикует его в киевском журнале «Огни»</a:t>
            </a:r>
          </a:p>
        </p:txBody>
      </p:sp>
    </p:spTree>
    <p:extLst>
      <p:ext uri="{BB962C8B-B14F-4D97-AF65-F5344CB8AC3E}">
        <p14:creationId xmlns:p14="http://schemas.microsoft.com/office/powerpoint/2010/main" xmlns="" val="1347281003"/>
      </p:ext>
    </p:extLst>
  </p:cSld>
  <p:clrMapOvr>
    <a:masterClrMapping/>
  </p:clrMapOvr>
  <p:transition advTm="10000"/>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1240</TotalTime>
  <Words>2341</Words>
  <Application>Microsoft Office PowerPoint</Application>
  <PresentationFormat>Экран (4:3)</PresentationFormat>
  <Paragraphs>100</Paragraphs>
  <Slides>55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Ш4Р7 Паустовский К. Повесть о  П 21жизни. Т.1. / К. Г. Паустовский. - М. : Современный писатель, 1992. - 640 с.</vt:lpstr>
      <vt:lpstr>Ш3Р7 Паустовский К.Г. Повести и П21 рассказы / К.Г. Паустовский. – Л.: Лениздат, 1979. – 672 с.</vt:lpstr>
      <vt:lpstr>Ш4Р7 Паустовский К. Северная  П 21 повесть/ К. Паустовский. – М.: Правда, 1989. – 640 с.</vt:lpstr>
      <vt:lpstr>Ш4Р7 Паустовский К.Г. Во глубине П 21 России: Повести и рассказы / Сост. Г.А. Арбузова. – М.: Московский рабочий, 1982. – 286 с.</vt:lpstr>
      <vt:lpstr>Ш4Р7 Паустовский К.Г. Лавровый  П 21 венок / Сост. Г.А. Арбузова. – М.: Молодая гвардия, 1985. – 478 с.</vt:lpstr>
      <vt:lpstr>Ш4Р7 Паустовский К. Рождение П21 моря. Повесть /  К. Паустовский. – М.: Военное издательство Военного Министерства Союза ССР, 1952. – 178 с.</vt:lpstr>
      <vt:lpstr>Ш3Р1 Паустовский К. Г. Повесть о П21 лесах и рассказы / К. Г. Паустовский. - М.: Гослитиздат, 1954. - 318 с.   </vt:lpstr>
      <vt:lpstr>Никитина Н.Ю. Пространственно –временная структура рассказа К. Паустовского «Пыль земли Фарсистанской». [Электронный ресурс] — Электрон. дан. // От текста к контексту. — 2013. — № 1. — С. 52-58. — Режим доступа: http://e.lanbook.com/journal/issue/289139</vt:lpstr>
      <vt:lpstr>Сухорукова Ю.А. Трансформация принципа «поэмности» в новелле К.Г. Паустовского «Равнина под снегом». [Электронный ресурс] / Ю.А. Сухорукова, Н.П. Хрящева, N.P. Khryascheva. — Электрон. дан. // Вестник Удмуртского университета. — 2011. — № 4(серия 5). — С. 78-82. — Режим доступа:http://e.lanbook.com/journal/issue/290620 — Загл. с экрана.</vt:lpstr>
      <vt:lpstr>Никитина, Н.Ю. Полифония в рассказах К.Паустовского. [Электронный ресурс] — Электрон. дан. // От текста к контексту. — 2014. — № 1. — С. 103-107. — Режим доступа: http://e.lanbook.com/journal/issue/292165 — Загл. с экрана.</vt:lpstr>
      <vt:lpstr>Слайд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Труфанова Ирина Николаевна</dc:creator>
  <cp:lastModifiedBy>krisanova_tn</cp:lastModifiedBy>
  <cp:revision>126</cp:revision>
  <dcterms:created xsi:type="dcterms:W3CDTF">2017-04-03T08:03:21Z</dcterms:created>
  <dcterms:modified xsi:type="dcterms:W3CDTF">2017-11-16T08:54:25Z</dcterms:modified>
</cp:coreProperties>
</file>